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44"/>
  </p:handoutMasterIdLst>
  <p:sldIdLst>
    <p:sldId id="428" r:id="rId4"/>
    <p:sldId id="430" r:id="rId6"/>
    <p:sldId id="431" r:id="rId7"/>
    <p:sldId id="433" r:id="rId8"/>
    <p:sldId id="462" r:id="rId9"/>
    <p:sldId id="464" r:id="rId10"/>
    <p:sldId id="454" r:id="rId11"/>
    <p:sldId id="432" r:id="rId12"/>
    <p:sldId id="434" r:id="rId13"/>
    <p:sldId id="485" r:id="rId14"/>
    <p:sldId id="448" r:id="rId15"/>
    <p:sldId id="435" r:id="rId16"/>
    <p:sldId id="463" r:id="rId17"/>
    <p:sldId id="436" r:id="rId18"/>
    <p:sldId id="449" r:id="rId19"/>
    <p:sldId id="450" r:id="rId20"/>
    <p:sldId id="438" r:id="rId21"/>
    <p:sldId id="439" r:id="rId22"/>
    <p:sldId id="440" r:id="rId23"/>
    <p:sldId id="441" r:id="rId24"/>
    <p:sldId id="442" r:id="rId25"/>
    <p:sldId id="443" r:id="rId26"/>
    <p:sldId id="445" r:id="rId27"/>
    <p:sldId id="455" r:id="rId28"/>
    <p:sldId id="446" r:id="rId29"/>
    <p:sldId id="504" r:id="rId30"/>
    <p:sldId id="505" r:id="rId31"/>
    <p:sldId id="506" r:id="rId32"/>
    <p:sldId id="514" r:id="rId33"/>
    <p:sldId id="507" r:id="rId34"/>
    <p:sldId id="511" r:id="rId35"/>
    <p:sldId id="508" r:id="rId36"/>
    <p:sldId id="509" r:id="rId37"/>
    <p:sldId id="510" r:id="rId38"/>
    <p:sldId id="512" r:id="rId39"/>
    <p:sldId id="513" r:id="rId40"/>
    <p:sldId id="486" r:id="rId41"/>
    <p:sldId id="453" r:id="rId42"/>
    <p:sldId id="461" r:id="rId43"/>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4400" b="1"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EDD"/>
    <a:srgbClr val="CC3300"/>
    <a:srgbClr val="CCE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6554"/>
    <p:restoredTop sz="86323"/>
  </p:normalViewPr>
  <p:slideViewPr>
    <p:cSldViewPr showGuides="1">
      <p:cViewPr varScale="1">
        <p:scale>
          <a:sx n="58" d="100"/>
          <a:sy n="58" d="100"/>
        </p:scale>
        <p:origin x="67" y="379"/>
      </p:cViewPr>
      <p:guideLst>
        <p:guide orient="horz" pos="2160"/>
        <p:guide pos="2880"/>
      </p:guideLst>
    </p:cSldViewPr>
  </p:slideViewPr>
  <p:outlineViewPr>
    <p:cViewPr>
      <p:scale>
        <a:sx n="33" d="100"/>
        <a:sy n="33" d="100"/>
      </p:scale>
      <p:origin x="0" y="2886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32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3251" name="Rectangle 3"/>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0" hangingPunct="0">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92BC69F4-D7F1-4CB5-8041-D73AA7E886B9}" type="datetimeFigureOut">
              <a:rPr kumimoji="0" lang="en-US"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3252" name="Rectangle 4"/>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1200" b="1"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3253" name="Rectangle 5"/>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a:buNone/>
            </a:pPr>
            <a:fld id="{9A0DB2DC-4C9A-4742-B13C-FB6460FD3503}" type="slidenum">
              <a:rPr lang="en-US" altLang="en-US" sz="1200" dirty="0"/>
            </a:fld>
            <a:endParaRPr lang="en-US"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1271982-FAA8-4038-A0FC-121022359556}" type="datetimeFigureOut">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en-US" altLang="en-US" sz="1200" b="0" dirty="0"/>
            </a:fld>
            <a:endParaRPr lang="en-US" altLang="en-US" sz="1200" b="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5123" name="Rectangle 2"/>
          <p:cNvSpPr>
            <a:spLocks noGrp="1" noRot="1" noChangeAspect="1" noTextEdit="1"/>
          </p:cNvSpPr>
          <p:nvPr>
            <p:ph type="sldImg"/>
          </p:nvPr>
        </p:nvSpPr>
        <p:spPr>
          <a:ln>
            <a:solidFill>
              <a:srgbClr val="000000">
                <a:alpha val="100000"/>
              </a:srgbClr>
            </a:solidFill>
            <a:miter lim="800000"/>
          </a:ln>
        </p:spPr>
      </p:sp>
      <p:sp>
        <p:nvSpPr>
          <p:cNvPr id="5124" name="Rectangle 3"/>
          <p:cNvSpPr>
            <a:spLocks noGrp="1"/>
          </p:cNvSpPr>
          <p:nvPr>
            <p:ph type="body" idx="1"/>
          </p:nvPr>
        </p:nvSpPr>
        <p:spPr>
          <a:noFill/>
          <a:ln>
            <a:noFill/>
          </a:ln>
        </p:spPr>
        <p:txBody>
          <a:bodyPr wrap="square" lIns="91440" tIns="45720" rIns="91440" bIns="45720" anchor="t" anchorCtr="0"/>
          <a:p>
            <a:pPr lvl="0"/>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B</a:t>
            </a:r>
            <a:endParaRPr lang="en-US"/>
          </a:p>
          <a:p>
            <a:r>
              <a:rPr lang="en-US"/>
              <a:t>fun(3): $$$</a:t>
            </a:r>
            <a:endParaRPr lang="en-US"/>
          </a:p>
          <a:p>
            <a:r>
              <a:rPr lang="en-US"/>
              <a:t>fun(2): $$</a:t>
            </a:r>
            <a:endParaRPr lang="en-US"/>
          </a:p>
          <a:p>
            <a:r>
              <a:rPr lang="en-US"/>
              <a:t>fun(1): $</a:t>
            </a:r>
            <a:endParaRPr lang="en-US"/>
          </a:p>
          <a:p>
            <a:r>
              <a:rPr lang="en-US"/>
              <a:t>fun(0): Hello</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a:t>
            </a:r>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D</a:t>
            </a:r>
            <a:endParaRPr lang="en-US"/>
          </a:p>
          <a:p>
            <a:r>
              <a:rPr lang="en-US"/>
              <a:t>fun(3): func(2)+3*fun(1)</a:t>
            </a:r>
            <a:br>
              <a:rPr lang="en-US"/>
            </a:br>
            <a:r>
              <a:rPr lang="en-US"/>
              <a:t>fun(2): 1</a:t>
            </a:r>
            <a:endParaRPr lang="en-US"/>
          </a:p>
          <a:p>
            <a:r>
              <a:rPr lang="en-US"/>
              <a:t>fun(1):1</a:t>
            </a:r>
            <a:endParaRPr lang="en-US"/>
          </a:p>
          <a:p>
            <a:r>
              <a:rPr lang="en-US"/>
              <a:t>fun(3)=4</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A</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B</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D</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C</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ltLang="en-US"/>
              <a:t>https://www.cs.usfca.edu/~galles/visualization/Heap.html</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7171"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
        <p:nvSpPr>
          <p:cNvPr id="7172" name="Rectangle 2"/>
          <p:cNvSpPr>
            <a:spLocks noGrp="1" noRot="1" noChangeAspect="1" noTextEdit="1"/>
          </p:cNvSpPr>
          <p:nvPr>
            <p:ph type="sldImg"/>
          </p:nvPr>
        </p:nvSpPr>
        <p:spPr>
          <a:ln>
            <a:solidFill>
              <a:srgbClr val="000000">
                <a:alpha val="100000"/>
              </a:srgbClr>
            </a:solidFill>
            <a:miter lim="800000"/>
          </a:ln>
        </p:spPr>
      </p:sp>
      <p:sp>
        <p:nvSpPr>
          <p:cNvPr id="7173" name="Rectangle 3"/>
          <p:cNvSpPr>
            <a:spLocks noGrp="1"/>
          </p:cNvSpPr>
          <p:nvPr>
            <p:ph type="body" idx="1"/>
          </p:nvPr>
        </p:nvSpPr>
        <p:spPr>
          <a:noFill/>
          <a:ln>
            <a:noFill/>
          </a:ln>
        </p:spPr>
        <p:txBody>
          <a:bodyPr wrap="square" lIns="91440" tIns="45720" rIns="91440" bIns="45720" anchor="t" anchorCtr="0"/>
          <a:p>
            <a:pPr lvl="0" eaLnBrk="1" hangingPunct="1"/>
            <a:endParaRPr lang="fr-FR"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37891"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
        <p:nvSpPr>
          <p:cNvPr id="37892" name="Rectangle 2"/>
          <p:cNvSpPr>
            <a:spLocks noGrp="1" noRot="1" noChangeAspect="1" noTextEdit="1"/>
          </p:cNvSpPr>
          <p:nvPr>
            <p:ph type="sldImg"/>
          </p:nvPr>
        </p:nvSpPr>
        <p:spPr>
          <a:ln>
            <a:solidFill>
              <a:srgbClr val="000000">
                <a:alpha val="100000"/>
              </a:srgbClr>
            </a:solidFill>
            <a:miter lim="800000"/>
          </a:ln>
        </p:spPr>
      </p:sp>
      <p:sp>
        <p:nvSpPr>
          <p:cNvPr id="37893" name="Rectangle 3"/>
          <p:cNvSpPr>
            <a:spLocks noGrp="1"/>
          </p:cNvSpPr>
          <p:nvPr>
            <p:ph type="body" idx="1"/>
          </p:nvPr>
        </p:nvSpPr>
        <p:spPr>
          <a:noFill/>
          <a:ln>
            <a:noFill/>
          </a:ln>
        </p:spPr>
        <p:txBody>
          <a:bodyPr wrap="square" lIns="91440" tIns="45720" rIns="91440" bIns="45720" anchor="t" anchorCtr="0"/>
          <a:p>
            <a:pPr lvl="0" eaLnBrk="1" hangingPunct="1"/>
            <a:endParaRPr lang="fr-FR"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10243" name="Rectangle 2"/>
          <p:cNvSpPr>
            <a:spLocks noTextEdit="1"/>
          </p:cNvSpPr>
          <p:nvPr>
            <p:ph type="sldImg"/>
          </p:nvPr>
        </p:nvSpPr>
        <p:spPr>
          <a:ln>
            <a:solidFill>
              <a:srgbClr val="000000">
                <a:alpha val="100000"/>
              </a:srgbClr>
            </a:solidFill>
            <a:miter lim="800000"/>
          </a:ln>
        </p:spPr>
      </p:sp>
      <p:sp>
        <p:nvSpPr>
          <p:cNvPr id="10244" name="Rectangle 3"/>
          <p:cNvSpPr/>
          <p:nvPr>
            <p:ph type="body" idx="1"/>
          </p:nvPr>
        </p:nvSpPr>
        <p:spPr>
          <a:noFill/>
          <a:ln>
            <a:noFill/>
          </a:ln>
        </p:spPr>
        <p:txBody>
          <a:bodyPr wrap="square" lIns="91440" tIns="45720" rIns="91440" bIns="45720" anchor="t" anchorCtr="0"/>
          <a:p>
            <a:pPr lvl="0"/>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23555" name="Slide Image Placeholder 1"/>
          <p:cNvSpPr>
            <a:spLocks noGrp="1" noRot="1" noChangeAspect="1" noTextEdit="1"/>
          </p:cNvSpPr>
          <p:nvPr>
            <p:ph type="sldImg"/>
          </p:nvPr>
        </p:nvSpPr>
        <p:spPr>
          <a:ln>
            <a:solidFill>
              <a:srgbClr val="000000">
                <a:alpha val="100000"/>
              </a:srgbClr>
            </a:solidFill>
            <a:miter lim="800000"/>
          </a:ln>
        </p:spPr>
      </p:sp>
      <p:sp>
        <p:nvSpPr>
          <p:cNvPr id="23556" name="Notes Placeholder 2"/>
          <p:cNvSpPr>
            <a:spLocks noGrp="1"/>
          </p:cNvSpPr>
          <p:nvPr>
            <p:ph type="body" idx="1"/>
          </p:nvPr>
        </p:nvSpPr>
        <p:spPr>
          <a:noFill/>
          <a:ln>
            <a:noFill/>
          </a:ln>
        </p:spPr>
        <p:txBody>
          <a:bodyPr wrap="square" lIns="91440" tIns="45720" rIns="91440" bIns="45720" anchor="t" anchorCtr="0"/>
          <a:p>
            <a:pPr lvl="0" eaLnBrk="1" hangingPunct="1"/>
            <a:r>
              <a:rPr lang="en-US" altLang="en-US" dirty="0"/>
              <a:t>?</a:t>
            </a:r>
            <a:endParaRPr lang="en-US" altLang="en-US" dirty="0"/>
          </a:p>
        </p:txBody>
      </p:sp>
      <p:sp>
        <p:nvSpPr>
          <p:cNvPr id="23557"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25603" name="Slide Image Placeholder 1"/>
          <p:cNvSpPr>
            <a:spLocks noGrp="1" noRot="1" noChangeAspect="1" noTextEdit="1"/>
          </p:cNvSpPr>
          <p:nvPr>
            <p:ph type="sldImg"/>
          </p:nvPr>
        </p:nvSpPr>
        <p:spPr>
          <a:ln>
            <a:solidFill>
              <a:srgbClr val="000000">
                <a:alpha val="100000"/>
              </a:srgbClr>
            </a:solidFill>
            <a:miter lim="800000"/>
          </a:ln>
        </p:spPr>
      </p:sp>
      <p:sp>
        <p:nvSpPr>
          <p:cNvPr id="25604" name="Notes Placeholder 2"/>
          <p:cNvSpPr>
            <a:spLocks noGrp="1"/>
          </p:cNvSpPr>
          <p:nvPr>
            <p:ph type="body" idx="1"/>
          </p:nvPr>
        </p:nvSpPr>
        <p:spPr>
          <a:noFill/>
          <a:ln>
            <a:noFill/>
          </a:ln>
        </p:spPr>
        <p:txBody>
          <a:bodyPr wrap="square" lIns="91440" tIns="45720" rIns="91440" bIns="45720" anchor="t" anchorCtr="0"/>
          <a:p>
            <a:pPr lvl="0" eaLnBrk="1" hangingPunct="1"/>
            <a:endParaRPr lang="en-US" altLang="en-US" dirty="0"/>
          </a:p>
          <a:p>
            <a:pPr lvl="0" eaLnBrk="1" hangingPunct="1"/>
            <a:r>
              <a:rPr lang="en-US" altLang="en-US" dirty="0"/>
              <a:t>http://en.wikipedia.org/wiki/Fibonacci_numbers</a:t>
            </a:r>
            <a:endParaRPr lang="en-US" altLang="en-US" dirty="0"/>
          </a:p>
        </p:txBody>
      </p:sp>
      <p:sp>
        <p:nvSpPr>
          <p:cNvPr id="25605"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27651" name="Slide Image Placeholder 1"/>
          <p:cNvSpPr>
            <a:spLocks noGrp="1" noRot="1" noChangeAspect="1" noTextEdit="1"/>
          </p:cNvSpPr>
          <p:nvPr>
            <p:ph type="sldImg"/>
          </p:nvPr>
        </p:nvSpPr>
        <p:spPr>
          <a:ln>
            <a:solidFill>
              <a:srgbClr val="000000">
                <a:alpha val="100000"/>
              </a:srgbClr>
            </a:solidFill>
            <a:miter lim="800000"/>
          </a:ln>
        </p:spPr>
      </p:sp>
      <p:sp>
        <p:nvSpPr>
          <p:cNvPr id="27652" name="Notes Placeholder 2"/>
          <p:cNvSpPr>
            <a:spLocks noGrp="1"/>
          </p:cNvSpPr>
          <p:nvPr>
            <p:ph type="body" idx="1"/>
          </p:nvPr>
        </p:nvSpPr>
        <p:spPr>
          <a:noFill/>
          <a:ln>
            <a:noFill/>
          </a:ln>
        </p:spPr>
        <p:txBody>
          <a:bodyPr wrap="square" lIns="91440" tIns="45720" rIns="91440" bIns="45720" anchor="t" anchorCtr="0"/>
          <a:p>
            <a:pPr lvl="0" eaLnBrk="1" hangingPunct="1"/>
            <a:endParaRPr lang="en-US" altLang="en-US" dirty="0"/>
          </a:p>
          <a:p>
            <a:pPr lvl="0" eaLnBrk="1" hangingPunct="1"/>
            <a:r>
              <a:rPr lang="en-US" altLang="en-US" dirty="0"/>
              <a:t>http://en.wikipedia.org/wiki/Fibonacci_numbers</a:t>
            </a:r>
            <a:endParaRPr lang="en-US" altLang="en-US" dirty="0"/>
          </a:p>
        </p:txBody>
      </p:sp>
      <p:sp>
        <p:nvSpPr>
          <p:cNvPr id="27653"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30723" name="Slide Image Placeholder 1"/>
          <p:cNvSpPr>
            <a:spLocks noGrp="1" noRot="1" noChangeAspect="1" noTextEdit="1"/>
          </p:cNvSpPr>
          <p:nvPr>
            <p:ph type="sldImg"/>
          </p:nvPr>
        </p:nvSpPr>
        <p:spPr>
          <a:ln>
            <a:solidFill>
              <a:srgbClr val="000000">
                <a:alpha val="100000"/>
              </a:srgbClr>
            </a:solidFill>
            <a:miter lim="800000"/>
          </a:ln>
        </p:spPr>
      </p:sp>
      <p:sp>
        <p:nvSpPr>
          <p:cNvPr id="30724" name="Notes Placeholder 2"/>
          <p:cNvSpPr>
            <a:spLocks noGrp="1"/>
          </p:cNvSpPr>
          <p:nvPr>
            <p:ph type="body" idx="1"/>
          </p:nvPr>
        </p:nvSpPr>
        <p:spPr>
          <a:noFill/>
          <a:ln>
            <a:noFill/>
          </a:ln>
        </p:spPr>
        <p:txBody>
          <a:bodyPr wrap="square" lIns="91440" tIns="45720" rIns="91440" bIns="45720" anchor="t" anchorCtr="0"/>
          <a:p>
            <a:pPr lvl="0" eaLnBrk="1" hangingPunct="1"/>
            <a:r>
              <a:rPr lang="en-US" altLang="en-US" dirty="0"/>
              <a:t>Reference: wikipedia</a:t>
            </a:r>
            <a:endParaRPr lang="en-US" altLang="en-US" dirty="0"/>
          </a:p>
          <a:p>
            <a:pPr lvl="0" eaLnBrk="1" hangingPunct="1"/>
            <a:r>
              <a:rPr lang="en-US" altLang="en-US" dirty="0"/>
              <a:t>http://en.wikipedia.org/wiki/Hanoi_tower</a:t>
            </a:r>
            <a:endParaRPr lang="en-US" altLang="en-US" dirty="0"/>
          </a:p>
        </p:txBody>
      </p:sp>
      <p:sp>
        <p:nvSpPr>
          <p:cNvPr id="30725"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Slide Number Placeholder 6"/>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en-US" sz="1200" b="0" dirty="0"/>
            </a:fld>
            <a:endParaRPr lang="en-US" altLang="en-US" sz="1200" b="0" dirty="0"/>
          </a:p>
        </p:txBody>
      </p:sp>
      <p:sp>
        <p:nvSpPr>
          <p:cNvPr id="33795" name="Slide Image Placeholder 1"/>
          <p:cNvSpPr>
            <a:spLocks noGrp="1" noRot="1" noChangeAspect="1" noTextEdit="1"/>
          </p:cNvSpPr>
          <p:nvPr>
            <p:ph type="sldImg"/>
          </p:nvPr>
        </p:nvSpPr>
        <p:spPr>
          <a:ln>
            <a:solidFill>
              <a:srgbClr val="000000">
                <a:alpha val="100000"/>
              </a:srgbClr>
            </a:solidFill>
            <a:miter lim="800000"/>
          </a:ln>
        </p:spPr>
      </p:sp>
      <p:sp>
        <p:nvSpPr>
          <p:cNvPr id="33796" name="Notes Placeholder 2"/>
          <p:cNvSpPr>
            <a:spLocks noGrp="1"/>
          </p:cNvSpPr>
          <p:nvPr>
            <p:ph type="body" idx="1"/>
          </p:nvPr>
        </p:nvSpPr>
        <p:spPr>
          <a:noFill/>
          <a:ln>
            <a:noFill/>
          </a:ln>
        </p:spPr>
        <p:txBody>
          <a:bodyPr wrap="square" lIns="91440" tIns="45720" rIns="91440" bIns="45720" anchor="t" anchorCtr="0"/>
          <a:p>
            <a:pPr lvl="0" eaLnBrk="1" hangingPunct="1"/>
            <a:r>
              <a:rPr lang="en-US" altLang="en-US" dirty="0"/>
              <a:t>Demo</a:t>
            </a:r>
            <a:endParaRPr lang="en-US" altLang="en-US" dirty="0"/>
          </a:p>
          <a:p>
            <a:pPr lvl="0" eaLnBrk="1" hangingPunct="1"/>
            <a:r>
              <a:rPr lang="en-US" altLang="en-US" dirty="0"/>
              <a:t>Image source: http://www.javacoffeebreak.com/articles/fractal/index.html</a:t>
            </a:r>
            <a:endParaRPr lang="en-US" altLang="en-US" dirty="0"/>
          </a:p>
        </p:txBody>
      </p:sp>
      <p:sp>
        <p:nvSpPr>
          <p:cNvPr id="33797" name="Slide Number Placeholder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en-US" dirty="0">
                <a:latin typeface="Arial" panose="020B0604020202020204" pitchFamily="34" charset="0"/>
              </a:rPr>
            </a:fld>
            <a:endParaRPr lang="en-US" altLang="en-US"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r>
              <a:rPr lang="en-US"/>
              <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en-US"/>
          </a:p>
        </p:txBody>
      </p:sp>
      <p:sp>
        <p:nvSpPr>
          <p:cNvPr id="3" name="Content Placeholder 2"/>
          <p:cNvSpPr>
            <a:spLocks noGrp="1"/>
          </p:cNvSpPr>
          <p:nvPr>
            <p:ph idx="1"/>
          </p:nvPr>
        </p:nvSpPr>
        <p:spPr/>
        <p:txBody>
          <a:bodyPr/>
          <a:lstStyle>
            <a:lvl1pPr>
              <a:buClr>
                <a:schemeClr val="tx2">
                  <a:lumMod val="60000"/>
                  <a:lumOff val="40000"/>
                </a:schemeClr>
              </a:buClr>
              <a:buSzPct val="80000"/>
              <a:buFont typeface="Wingdings" panose="05000000000000000000" pitchFamily="2" charset="2"/>
              <a:buChar char="l"/>
              <a:defRPr>
                <a:latin typeface="Arial" panose="020B0604020202020204" pitchFamily="34" charset="0"/>
                <a:cs typeface="Arial" panose="020B0604020202020204" pitchFamily="34" charset="0"/>
              </a:defRPr>
            </a:lvl1pPr>
            <a:lvl2pPr>
              <a:defRPr/>
            </a:lvl2pPr>
            <a:lvl3pPr>
              <a:defRPr/>
            </a:lvl3pPr>
            <a:lvl4pPr>
              <a:defRPr/>
            </a:lvl4pPr>
            <a:lvl5pPr>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9" name="Slide Number Placeholder 8"/>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Slide Number Placeholder 4"/>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b="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2"/>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457200" y="274638"/>
            <a:ext cx="8229600" cy="1143000"/>
          </a:xfrm>
          <a:prstGeom prst="rect">
            <a:avLst/>
          </a:prstGeom>
          <a:noFill/>
          <a:ln w="9525">
            <a:noFill/>
          </a:ln>
        </p:spPr>
        <p:txBody>
          <a:bodyPr anchor="ctr" anchorCtr="0"/>
          <a:p>
            <a:pPr lvl="0"/>
            <a:r>
              <a:rPr lang="en-US" altLang="en-US" dirty="0"/>
              <a:t>Click to edit Master title style</a:t>
            </a:r>
            <a:endParaRPr lang="en-US" altLang="en-US" dirty="0"/>
          </a:p>
        </p:txBody>
      </p:sp>
      <p:sp>
        <p:nvSpPr>
          <p:cNvPr id="1027" name="Text Placeholder 2"/>
          <p:cNvSpPr>
            <a:spLocks noGrp="1"/>
          </p:cNvSpPr>
          <p:nvPr>
            <p:ph type="body" idx="1"/>
          </p:nvPr>
        </p:nvSpPr>
        <p:spPr>
          <a:xfrm>
            <a:off x="457200" y="1600200"/>
            <a:ext cx="8229600" cy="4525963"/>
          </a:xfrm>
          <a:prstGeom prst="rect">
            <a:avLst/>
          </a:prstGeom>
          <a:noFill/>
          <a:ln w="9525">
            <a:noFill/>
          </a:ln>
        </p:spPr>
        <p:txBody>
          <a:bodyPr/>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eaLnBrk="1" hangingPunct="1">
              <a:defRPr sz="1200" b="0">
                <a:solidFill>
                  <a:srgbClr val="898989"/>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2895600" y="6356350"/>
            <a:ext cx="3352800" cy="365125"/>
          </a:xfrm>
          <a:prstGeom prst="rect">
            <a:avLst/>
          </a:prstGeom>
        </p:spPr>
        <p:txBody>
          <a:bodyPr vert="horz" wrap="square" lIns="91440" tIns="45720" rIns="91440" bIns="45720" numCol="1" anchor="ctr" anchorCtr="0" compatLnSpc="1"/>
          <a:lstStyle>
            <a:lvl1pPr algn="ctr" eaLnBrk="1" hangingPunct="1">
              <a:defRPr sz="1200" b="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t>Data Structures and Algorithms in Java </a:t>
            </a:r>
            <a:endPar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b="0">
                <a:solidFill>
                  <a:srgbClr val="898989"/>
                </a:solidFill>
              </a:defRPr>
            </a:lvl1pPr>
          </a:lstStyle>
          <a:p>
            <a:pPr lvl="0" eaLnBrk="1" hangingPunct="1">
              <a:buNone/>
            </a:pPr>
            <a:fld id="{9A0DB2DC-4C9A-4742-B13C-FB6460FD3503}" type="slidenum">
              <a:rPr lang="en-US" altLang="en-US" dirty="0">
                <a:latin typeface="Arial" panose="020B0604020202020204" pitchFamily="34" charset="0"/>
              </a:rPr>
            </a:fld>
            <a:r>
              <a:rPr lang="en-US" altLang="en-US" sz="1200" b="0" dirty="0">
                <a:solidFill>
                  <a:srgbClr val="898989"/>
                </a:solidFill>
                <a:latin typeface="Arial" panose="020B0604020202020204" pitchFamily="34" charset="0"/>
              </a:rPr>
              <a:t>/25</a:t>
            </a:r>
            <a:endParaRPr lang="en-US" altLang="en-US" sz="1200" b="0" dirty="0">
              <a:solidFill>
                <a:srgbClr val="898989"/>
              </a:solidFill>
              <a:latin typeface="Arial" panose="020B0604020202020204" pitchFamily="34" charset="0"/>
            </a:endParaRPr>
          </a:p>
        </p:txBody>
      </p:sp>
      <p:pic>
        <p:nvPicPr>
          <p:cNvPr id="1031" name="Picture 10" descr="logo05"/>
          <p:cNvPicPr>
            <a:picLocks noChangeAspect="1"/>
          </p:cNvPicPr>
          <p:nvPr userDrawn="1"/>
        </p:nvPicPr>
        <p:blipFill>
          <a:blip r:embed="rId12"/>
          <a:stretch>
            <a:fillRect/>
          </a:stretch>
        </p:blipFill>
        <p:spPr>
          <a:xfrm>
            <a:off x="0" y="0"/>
            <a:ext cx="1600200" cy="47625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GI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image" Target="../media/image3.wmf"/><Relationship Id="rId4" Type="http://schemas.openxmlformats.org/officeDocument/2006/relationships/oleObject" Target="../embeddings/oleObject1.bin"/><Relationship Id="rId3" Type="http://schemas.openxmlformats.org/officeDocument/2006/relationships/hyperlink" Target="http://en.wikipedia.org/wiki/Infinite_regress" TargetMode="External"/><Relationship Id="rId2" Type="http://schemas.openxmlformats.org/officeDocument/2006/relationships/hyperlink" Target="http://en.wikipedia.org/wiki/Well-founded_relation" TargetMode="External"/><Relationship Id="rId1" Type="http://schemas.openxmlformats.org/officeDocument/2006/relationships/hyperlink" Target="http://en.wikipedia.org/wiki/Recursion" TargetMode="Externa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4099" name="Title 1"/>
          <p:cNvSpPr>
            <a:spLocks noGrp="1"/>
          </p:cNvSpPr>
          <p:nvPr>
            <p:ph type="ctrTitle"/>
          </p:nvPr>
        </p:nvSpPr>
        <p:spPr>
          <a:xfrm>
            <a:off x="228600" y="304800"/>
            <a:ext cx="7620000" cy="1066800"/>
          </a:xfrm>
        </p:spPr>
        <p:txBody>
          <a:bodyPr vert="horz" wrap="square" lIns="91440" tIns="45720" rIns="91440" bIns="45720" anchor="ctr" anchorCtr="0"/>
          <a:lstStyle>
            <a:lvl1pPr lvl="0">
              <a:buClrTx/>
              <a:buSzTx/>
              <a:buFontTx/>
              <a:defRPr/>
            </a:lvl1pPr>
          </a:lstStyle>
          <a:p>
            <a:pPr lvl="0" eaLnBrk="1" hangingPunct="1"/>
            <a:r>
              <a:rPr lang="en-US" altLang="en-US" b="1" dirty="0">
                <a:solidFill>
                  <a:schemeClr val="tx2"/>
                </a:solidFill>
                <a:latin typeface="Arial" panose="020B0604020202020204" pitchFamily="34" charset="0"/>
                <a:cs typeface="Arial" panose="020B0604020202020204" pitchFamily="34" charset="0"/>
              </a:rPr>
              <a:t> 3. Recursion</a:t>
            </a:r>
            <a:endParaRPr lang="en-US" altLang="en-US" b="1" dirty="0">
              <a:solidFill>
                <a:schemeClr val="tx2"/>
              </a:solidFill>
            </a:endParaRPr>
          </a:p>
        </p:txBody>
      </p:sp>
      <p:sp>
        <p:nvSpPr>
          <p:cNvPr id="4100" name="Slide Number Placeholder 5"/>
          <p:cNvSpPr txBox="1">
            <a:spLocks noGrp="1"/>
          </p:cNvSpPr>
          <p:nvPr/>
        </p:nvSpPr>
        <p:spPr>
          <a:xfrm>
            <a:off x="6553200" y="6356350"/>
            <a:ext cx="21336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/25</a:t>
            </a:r>
            <a:endParaRPr lang="en-US" altLang="en-US" sz="1200" dirty="0">
              <a:solidFill>
                <a:srgbClr val="898989"/>
              </a:solidFill>
              <a:latin typeface="Arial" panose="020B0604020202020204" pitchFamily="34" charset="0"/>
            </a:endParaRPr>
          </a:p>
        </p:txBody>
      </p:sp>
      <p:pic>
        <p:nvPicPr>
          <p:cNvPr id="2" name="Picture 1"/>
          <p:cNvPicPr/>
          <p:nvPr/>
        </p:nvPicPr>
        <p:blipFill>
          <a:blip r:embed="rId1"/>
          <a:stretch>
            <a:fillRect/>
          </a:stretch>
        </p:blipFill>
        <p:spPr>
          <a:xfrm>
            <a:off x="1828800" y="1447800"/>
            <a:ext cx="5278755" cy="47650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5363"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5364" name="Rectangle 2"/>
          <p:cNvSpPr>
            <a:spLocks noGrp="1"/>
          </p:cNvSpPr>
          <p:nvPr>
            <p:ph type="title"/>
          </p:nvPr>
        </p:nvSpPr>
        <p:spPr>
          <a:xfrm>
            <a:off x="0" y="501650"/>
            <a:ext cx="9144000" cy="641350"/>
          </a:xfrm>
        </p:spPr>
        <p:txBody>
          <a:bodyPr vert="horz" wrap="square" lIns="91440" tIns="45720" rIns="91440" bIns="45720" anchor="ctr" anchorCtr="0">
            <a:spAutoFit/>
          </a:bodyPr>
          <a:p>
            <a:r>
              <a:rPr lang="en-US" altLang="en-US" sz="3600" b="1" dirty="0">
                <a:solidFill>
                  <a:srgbClr val="CC3300"/>
                </a:solidFill>
              </a:rPr>
              <a:t>Method calls and recursion implementation - 1</a:t>
            </a:r>
            <a:endParaRPr lang="en-US" altLang="en-US" sz="3600" b="1" dirty="0">
              <a:solidFill>
                <a:srgbClr val="CC3300"/>
              </a:solidFill>
            </a:endParaRPr>
          </a:p>
        </p:txBody>
      </p:sp>
      <p:sp>
        <p:nvSpPr>
          <p:cNvPr id="12" name="TextBox 11"/>
          <p:cNvSpPr txBox="1"/>
          <p:nvPr/>
        </p:nvSpPr>
        <p:spPr>
          <a:xfrm>
            <a:off x="533400" y="1143000"/>
            <a:ext cx="8271510" cy="1443355"/>
          </a:xfrm>
          <a:prstGeom prst="rect">
            <a:avLst/>
          </a:prstGeom>
          <a:noFill/>
        </p:spPr>
        <p:txBody>
          <a:bodyPr wrap="square">
            <a:noAutofit/>
          </a:bodyPr>
          <a:lstStyle/>
          <a:p>
            <a:pPr marR="0" algn="just" defTabSz="914400" eaLnBrk="1" hangingPunct="1">
              <a:buClrTx/>
              <a:buSzTx/>
              <a:buFontTx/>
              <a:buNone/>
              <a:defRPr/>
            </a:pPr>
            <a:r>
              <a:rPr kumimoji="0" lang="en-US" sz="1800" b="0" kern="1200" cap="none" spc="0" normalizeH="0" baseline="0" noProof="0" dirty="0">
                <a:latin typeface="+mn-lt"/>
                <a:ea typeface="+mn-ea"/>
                <a:cs typeface="+mn-cs"/>
              </a:rPr>
              <a:t>Each new activation record is placed on the top of the run-time stack</a:t>
            </a:r>
            <a:endParaRPr kumimoji="0" lang="en-US" sz="1800" b="0" kern="1200" cap="none" spc="0" normalizeH="0" baseline="0" noProof="0" dirty="0">
              <a:latin typeface="+mn-lt"/>
              <a:ea typeface="+mn-ea"/>
              <a:cs typeface="+mn-cs"/>
            </a:endParaRPr>
          </a:p>
          <a:p>
            <a:pPr marR="0" algn="just" defTabSz="914400" eaLnBrk="1" hangingPunct="1">
              <a:buClrTx/>
              <a:buSzTx/>
              <a:buFontTx/>
              <a:buNone/>
              <a:defRPr/>
            </a:pPr>
            <a:r>
              <a:rPr kumimoji="0" lang="en-US" sz="1800" b="0" u="sng" kern="1200" cap="none" spc="0" normalizeH="0" baseline="0" noProof="0" dirty="0">
                <a:latin typeface="+mn-lt"/>
                <a:ea typeface="+mn-ea"/>
                <a:cs typeface="+mn-cs"/>
              </a:rPr>
              <a:t>When a method terminates</a:t>
            </a:r>
            <a:r>
              <a:rPr kumimoji="0" lang="en-US" sz="1800" b="0" kern="1200" cap="none" spc="0" normalizeH="0" baseline="0" noProof="0" dirty="0">
                <a:latin typeface="+mn-lt"/>
                <a:ea typeface="+mn-ea"/>
                <a:cs typeface="+mn-cs"/>
              </a:rPr>
              <a:t>, its AR is removed from the top of the run-time stack</a:t>
            </a:r>
            <a:endParaRPr kumimoji="0" lang="en-US" sz="1800" b="0" kern="1200" cap="none" spc="0" normalizeH="0" baseline="0" noProof="0" dirty="0">
              <a:latin typeface="+mn-lt"/>
              <a:ea typeface="+mn-ea"/>
              <a:cs typeface="+mn-cs"/>
            </a:endParaRPr>
          </a:p>
          <a:p>
            <a:pPr marR="0" algn="just" defTabSz="914400" eaLnBrk="1" hangingPunct="1">
              <a:buClrTx/>
              <a:buSzTx/>
              <a:buFontTx/>
              <a:buNone/>
              <a:defRPr/>
            </a:pPr>
            <a:r>
              <a:rPr kumimoji="0" lang="en-US" sz="1800" b="0" kern="1200" cap="none" spc="0" normalizeH="0" baseline="0" noProof="0" dirty="0">
                <a:latin typeface="+mn-lt"/>
                <a:ea typeface="+mn-ea"/>
                <a:cs typeface="+mn-cs"/>
              </a:rPr>
              <a:t>Thus, the first AR placed onto the stack is the last one removed</a:t>
            </a:r>
            <a:endParaRPr kumimoji="0" lang="en-US" sz="1800" b="0" kern="1200" cap="none" spc="0" normalizeH="0" baseline="0" noProof="0" dirty="0">
              <a:latin typeface="+mn-lt"/>
              <a:ea typeface="+mn-ea"/>
              <a:cs typeface="+mn-cs"/>
            </a:endParaRPr>
          </a:p>
          <a:p>
            <a:pPr marR="0" algn="just" defTabSz="914400" eaLnBrk="1" hangingPunct="1">
              <a:buClrTx/>
              <a:buSzTx/>
              <a:buFontTx/>
              <a:buNone/>
              <a:defRPr/>
            </a:pPr>
            <a:endParaRPr kumimoji="0" lang="en-US" sz="1800" b="0" kern="1200" cap="none" spc="0" normalizeH="0" baseline="0" noProof="0" dirty="0">
              <a:latin typeface="+mn-lt"/>
              <a:ea typeface="+mn-ea"/>
              <a:cs typeface="+mn-cs"/>
            </a:endParaRPr>
          </a:p>
        </p:txBody>
      </p:sp>
      <p:pic>
        <p:nvPicPr>
          <p:cNvPr id="2" name="Picture 1"/>
          <p:cNvPicPr>
            <a:picLocks noChangeAspect="1"/>
          </p:cNvPicPr>
          <p:nvPr/>
        </p:nvPicPr>
        <p:blipFill>
          <a:blip r:embed="rId1"/>
          <a:stretch>
            <a:fillRect/>
          </a:stretch>
        </p:blipFill>
        <p:spPr>
          <a:xfrm>
            <a:off x="867410" y="2364740"/>
            <a:ext cx="7613650" cy="44227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638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6388" name="Text Box 6"/>
          <p:cNvSpPr txBox="1"/>
          <p:nvPr/>
        </p:nvSpPr>
        <p:spPr>
          <a:xfrm>
            <a:off x="762000" y="1752600"/>
            <a:ext cx="7738110" cy="31381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10000"/>
              </a:lnSpc>
              <a:spcBef>
                <a:spcPct val="0"/>
              </a:spcBef>
              <a:buFontTx/>
              <a:buNone/>
            </a:pPr>
            <a:r>
              <a:rPr lang="en-US" altLang="en-US" sz="2000" dirty="0">
                <a:latin typeface="Calibri" panose="020F0502020204030204" pitchFamily="34" charset="0"/>
                <a:cs typeface="Calibri" panose="020F0502020204030204" pitchFamily="34" charset="0"/>
              </a:rPr>
              <a:t>Creating an AR whenever a method is called allows the system to handle recursion properly. </a:t>
            </a:r>
            <a:endParaRPr lang="en-US" altLang="en-US" sz="2000" dirty="0">
              <a:latin typeface="Calibri" panose="020F0502020204030204" pitchFamily="34" charset="0"/>
              <a:cs typeface="Calibri" panose="020F0502020204030204" pitchFamily="34" charset="0"/>
            </a:endParaRPr>
          </a:p>
          <a:p>
            <a:pPr marL="0" lvl="0" indent="0" algn="just" eaLnBrk="1" hangingPunct="1">
              <a:lnSpc>
                <a:spcPct val="110000"/>
              </a:lnSpc>
              <a:spcBef>
                <a:spcPct val="0"/>
              </a:spcBef>
              <a:buFontTx/>
              <a:buNone/>
            </a:pPr>
            <a:r>
              <a:rPr lang="en-US" altLang="en-US" sz="2000" dirty="0">
                <a:latin typeface="Calibri" panose="020F0502020204030204" pitchFamily="34" charset="0"/>
                <a:cs typeface="Calibri" panose="020F0502020204030204" pitchFamily="34" charset="0"/>
              </a:rPr>
              <a:t>Recursion is calling a method that happens to have the same name as the caller. </a:t>
            </a:r>
            <a:endParaRPr lang="en-US" altLang="en-US" sz="2000" dirty="0">
              <a:latin typeface="Calibri" panose="020F0502020204030204" pitchFamily="34" charset="0"/>
              <a:cs typeface="Calibri" panose="020F0502020204030204" pitchFamily="34" charset="0"/>
            </a:endParaRPr>
          </a:p>
          <a:p>
            <a:pPr marL="0" lvl="0" indent="0" algn="just" eaLnBrk="1" hangingPunct="1">
              <a:lnSpc>
                <a:spcPct val="110000"/>
              </a:lnSpc>
              <a:spcBef>
                <a:spcPct val="0"/>
              </a:spcBef>
              <a:buFontTx/>
              <a:buNone/>
            </a:pPr>
            <a:r>
              <a:rPr lang="en-US" altLang="en-US" sz="2000" dirty="0">
                <a:latin typeface="Calibri" panose="020F0502020204030204" pitchFamily="34" charset="0"/>
                <a:cs typeface="Calibri" panose="020F0502020204030204" pitchFamily="34" charset="0"/>
              </a:rPr>
              <a:t>Therefore, </a:t>
            </a:r>
            <a:r>
              <a:rPr lang="en-US" altLang="en-US" sz="2000" dirty="0">
                <a:solidFill>
                  <a:schemeClr val="hlink"/>
                </a:solidFill>
                <a:latin typeface="Calibri" panose="020F0502020204030204" pitchFamily="34" charset="0"/>
                <a:cs typeface="Calibri" panose="020F0502020204030204" pitchFamily="34" charset="0"/>
              </a:rPr>
              <a:t>a recursive call is not literally a method calling itself, but rather an instantiation of a method calling another instantiation of the same original</a:t>
            </a:r>
            <a:r>
              <a:rPr lang="en-US" altLang="en-US" sz="2000" dirty="0">
                <a:latin typeface="Calibri" panose="020F0502020204030204" pitchFamily="34" charset="0"/>
                <a:cs typeface="Calibri" panose="020F0502020204030204" pitchFamily="34" charset="0"/>
              </a:rPr>
              <a:t>. </a:t>
            </a:r>
            <a:endParaRPr lang="en-US" altLang="en-US" sz="2000" dirty="0">
              <a:latin typeface="Calibri" panose="020F0502020204030204" pitchFamily="34" charset="0"/>
              <a:cs typeface="Calibri" panose="020F0502020204030204" pitchFamily="34" charset="0"/>
            </a:endParaRPr>
          </a:p>
          <a:p>
            <a:pPr marL="0" lvl="0" indent="0" algn="just" eaLnBrk="1" hangingPunct="1">
              <a:lnSpc>
                <a:spcPct val="110000"/>
              </a:lnSpc>
              <a:spcBef>
                <a:spcPct val="0"/>
              </a:spcBef>
              <a:buFontTx/>
              <a:buNone/>
            </a:pPr>
            <a:r>
              <a:rPr lang="en-US" altLang="en-US" sz="2000" dirty="0">
                <a:latin typeface="Calibri" panose="020F0502020204030204" pitchFamily="34" charset="0"/>
                <a:cs typeface="Calibri" panose="020F0502020204030204" pitchFamily="34" charset="0"/>
              </a:rPr>
              <a:t>These invocation are represented internally by different activation records and are thus differentiated by the system.</a:t>
            </a:r>
            <a:endParaRPr lang="en-US" altLang="en-US" sz="2000" dirty="0">
              <a:latin typeface="Calibri" panose="020F0502020204030204" pitchFamily="34" charset="0"/>
              <a:cs typeface="Calibri" panose="020F0502020204030204" pitchFamily="34" charset="0"/>
            </a:endParaRPr>
          </a:p>
        </p:txBody>
      </p:sp>
      <p:sp>
        <p:nvSpPr>
          <p:cNvPr id="16389" name="Rectangle 2"/>
          <p:cNvSpPr/>
          <p:nvPr/>
        </p:nvSpPr>
        <p:spPr>
          <a:xfrm>
            <a:off x="0" y="655638"/>
            <a:ext cx="9144000" cy="6413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3600" b="1" dirty="0">
                <a:solidFill>
                  <a:srgbClr val="CC3300"/>
                </a:solidFill>
              </a:rPr>
              <a:t>Method calls and recursion implementation - 2</a:t>
            </a:r>
            <a:endParaRPr lang="en-US" altLang="en-US" sz="3600" b="1" dirty="0">
              <a:solidFill>
                <a:srgbClr val="CC33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741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7412" name="Rectangle 2"/>
          <p:cNvSpPr>
            <a:spLocks noGrp="1"/>
          </p:cNvSpPr>
          <p:nvPr>
            <p:ph type="title"/>
          </p:nvPr>
        </p:nvSpPr>
        <p:spPr>
          <a:xfrm>
            <a:off x="612775" y="533400"/>
            <a:ext cx="7616825" cy="701675"/>
          </a:xfrm>
        </p:spPr>
        <p:txBody>
          <a:bodyPr vert="horz" wrap="square" lIns="91440" tIns="45720" rIns="91440" bIns="45720" anchor="ctr" anchorCtr="0">
            <a:spAutoFit/>
          </a:bodyPr>
          <a:p>
            <a:r>
              <a:rPr lang="en-US" altLang="en-US" sz="4000" b="1" dirty="0">
                <a:solidFill>
                  <a:srgbClr val="CC3300"/>
                </a:solidFill>
              </a:rPr>
              <a:t>Anatomy of a recursive Call</a:t>
            </a:r>
            <a:endParaRPr lang="en-US" altLang="en-US" sz="4000" b="1" dirty="0">
              <a:solidFill>
                <a:srgbClr val="CC3300"/>
              </a:solidFill>
            </a:endParaRPr>
          </a:p>
        </p:txBody>
      </p:sp>
      <p:grpSp>
        <p:nvGrpSpPr>
          <p:cNvPr id="17413" name="Group 33"/>
          <p:cNvGrpSpPr/>
          <p:nvPr/>
        </p:nvGrpSpPr>
        <p:grpSpPr>
          <a:xfrm>
            <a:off x="609600" y="1295400"/>
            <a:ext cx="8153400" cy="5029200"/>
            <a:chOff x="762000" y="1600200"/>
            <a:chExt cx="8153400" cy="5029200"/>
          </a:xfrm>
        </p:grpSpPr>
        <p:grpSp>
          <p:nvGrpSpPr>
            <p:cNvPr id="17414" name="Group 23"/>
            <p:cNvGrpSpPr/>
            <p:nvPr/>
          </p:nvGrpSpPr>
          <p:grpSpPr>
            <a:xfrm>
              <a:off x="762000" y="1600200"/>
              <a:ext cx="6858000" cy="5029200"/>
              <a:chOff x="762000" y="1600200"/>
              <a:chExt cx="6858000" cy="5029200"/>
            </a:xfrm>
          </p:grpSpPr>
          <p:sp>
            <p:nvSpPr>
              <p:cNvPr id="1573891" name="Rectangle 3"/>
              <p:cNvSpPr>
                <a:spLocks noChangeArrowheads="1"/>
              </p:cNvSpPr>
              <p:nvPr/>
            </p:nvSpPr>
            <p:spPr bwMode="auto">
              <a:xfrm>
                <a:off x="762000" y="5029200"/>
                <a:ext cx="5029200" cy="990600"/>
              </a:xfrm>
              <a:prstGeom prst="rect">
                <a:avLst/>
              </a:prstGeom>
              <a:noFill/>
              <a:ln w="9525">
                <a:solidFill>
                  <a:schemeClr val="bg1"/>
                </a:solidFill>
                <a:miter lim="800000"/>
                <a:tailEnd type="none" w="lg" len="lg"/>
              </a:ln>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 4</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&lt;= 1? NO</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return (4 * factorial (3)) = </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2" name="Rectangle 4"/>
              <p:cNvSpPr>
                <a:spLocks noChangeArrowheads="1"/>
              </p:cNvSpPr>
              <p:nvPr/>
            </p:nvSpPr>
            <p:spPr bwMode="auto">
              <a:xfrm>
                <a:off x="762000" y="3886200"/>
                <a:ext cx="5029200" cy="990600"/>
              </a:xfrm>
              <a:prstGeom prst="rect">
                <a:avLst/>
              </a:prstGeom>
              <a:noFill/>
              <a:ln w="9525">
                <a:solidFill>
                  <a:schemeClr val="bg1"/>
                </a:solidFill>
                <a:miter lim="800000"/>
                <a:tailEnd type="none" w="lg" len="lg"/>
              </a:ln>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 3</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&lt;= 1? NO</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return (3 * factorial (2)) = </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3" name="Rectangle 5"/>
              <p:cNvSpPr>
                <a:spLocks noChangeArrowheads="1"/>
              </p:cNvSpPr>
              <p:nvPr/>
            </p:nvSpPr>
            <p:spPr bwMode="auto">
              <a:xfrm>
                <a:off x="762000" y="2743200"/>
                <a:ext cx="5029200" cy="990600"/>
              </a:xfrm>
              <a:prstGeom prst="rect">
                <a:avLst/>
              </a:prstGeom>
              <a:noFill/>
              <a:ln w="9525">
                <a:solidFill>
                  <a:schemeClr val="bg1"/>
                </a:solidFill>
                <a:miter lim="800000"/>
                <a:tailEnd type="none" w="lg" len="lg"/>
              </a:ln>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 2</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N &lt;= 1? NO</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return (2 * factorial (1)) = </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7423" name="Rectangle 6"/>
              <p:cNvSpPr/>
              <p:nvPr/>
            </p:nvSpPr>
            <p:spPr>
              <a:xfrm>
                <a:off x="762000" y="1600200"/>
                <a:ext cx="5029200" cy="990600"/>
              </a:xfrm>
              <a:prstGeom prst="rect">
                <a:avLst/>
              </a:prstGeom>
              <a:noFill/>
              <a:ln w="9525" cap="flat" cmpd="sng">
                <a:solidFill>
                  <a:schemeClr val="bg1"/>
                </a:solidFill>
                <a:prstDash val="solid"/>
                <a:miter/>
                <a:headEnd type="none" w="med" len="med"/>
                <a:tailEnd type="none" w="lg" len="lg"/>
              </a:ln>
            </p:spPr>
            <p:txBody>
              <a:bodyPr wrap="none"/>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latin typeface="Tw Cen MT" panose="020B0602020104020603" pitchFamily="34" charset="0"/>
                  </a:rPr>
                  <a:t>N = 1</a:t>
                </a:r>
                <a:endParaRPr lang="en-US" altLang="en-US" sz="1800" b="1" dirty="0">
                  <a:latin typeface="Tw Cen MT" panose="020B0602020104020603" pitchFamily="34" charset="0"/>
                </a:endParaRPr>
              </a:p>
              <a:p>
                <a:pPr marL="0" lvl="0" indent="0" eaLnBrk="1" hangingPunct="1">
                  <a:spcBef>
                    <a:spcPct val="0"/>
                  </a:spcBef>
                  <a:buFontTx/>
                  <a:buNone/>
                </a:pPr>
                <a:r>
                  <a:rPr lang="en-US" altLang="en-US" sz="1800" b="1" dirty="0">
                    <a:latin typeface="Tw Cen MT" panose="020B0602020104020603" pitchFamily="34" charset="0"/>
                  </a:rPr>
                  <a:t>N &lt;= 1? YES</a:t>
                </a:r>
                <a:endParaRPr lang="en-US" altLang="en-US" sz="1800" b="1" dirty="0">
                  <a:latin typeface="Tw Cen MT" panose="020B0602020104020603" pitchFamily="34" charset="0"/>
                </a:endParaRPr>
              </a:p>
              <a:p>
                <a:pPr marL="0" lvl="0" indent="0" eaLnBrk="1" hangingPunct="1">
                  <a:spcBef>
                    <a:spcPct val="0"/>
                  </a:spcBef>
                  <a:buFontTx/>
                  <a:buNone/>
                </a:pPr>
                <a:r>
                  <a:rPr lang="en-US" altLang="en-US" sz="1800" b="1" dirty="0">
                    <a:latin typeface="Tw Cen MT" panose="020B0602020104020603" pitchFamily="34" charset="0"/>
                  </a:rPr>
                  <a:t>Return (1) </a:t>
                </a:r>
                <a:endParaRPr lang="en-US" altLang="en-US" sz="1800" b="1" dirty="0">
                  <a:latin typeface="Tw Cen MT" panose="020B0602020104020603" pitchFamily="34" charset="0"/>
                </a:endParaRPr>
              </a:p>
            </p:txBody>
          </p:sp>
          <p:sp>
            <p:nvSpPr>
              <p:cNvPr id="1573895" name="Rectangle 7"/>
              <p:cNvSpPr>
                <a:spLocks noChangeArrowheads="1"/>
              </p:cNvSpPr>
              <p:nvPr/>
            </p:nvSpPr>
            <p:spPr bwMode="auto">
              <a:xfrm>
                <a:off x="6172200" y="52578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factorial(4)</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6" name="Rectangle 8"/>
              <p:cNvSpPr>
                <a:spLocks noChangeArrowheads="1"/>
              </p:cNvSpPr>
              <p:nvPr/>
            </p:nvSpPr>
            <p:spPr bwMode="auto">
              <a:xfrm>
                <a:off x="6172200" y="41148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factorial(3)</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7" name="Rectangle 9"/>
              <p:cNvSpPr>
                <a:spLocks noChangeArrowheads="1"/>
              </p:cNvSpPr>
              <p:nvPr/>
            </p:nvSpPr>
            <p:spPr bwMode="auto">
              <a:xfrm>
                <a:off x="6172200" y="28956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factorial(2)</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8" name="Rectangle 10"/>
              <p:cNvSpPr>
                <a:spLocks noChangeArrowheads="1"/>
              </p:cNvSpPr>
              <p:nvPr/>
            </p:nvSpPr>
            <p:spPr bwMode="auto">
              <a:xfrm>
                <a:off x="6172200" y="18288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tx1"/>
                    </a:solidFill>
                    <a:effectLst/>
                    <a:uLnTx/>
                    <a:uFillTx/>
                    <a:latin typeface="+mn-lt"/>
                    <a:ea typeface="+mn-ea"/>
                    <a:cs typeface="+mn-cs"/>
                  </a:rPr>
                  <a:t>factorial(1)</a:t>
                </a:r>
                <a:endParaRPr kumimoji="0" lang="en-US" sz="1800" b="1" i="0" u="none" strike="noStrike" kern="1200" cap="none" spc="0" normalizeH="0" baseline="0" noProof="0" dirty="0">
                  <a:ln>
                    <a:noFill/>
                  </a:ln>
                  <a:solidFill>
                    <a:schemeClr val="tx1"/>
                  </a:solidFill>
                  <a:effectLst/>
                  <a:uLnTx/>
                  <a:uFillTx/>
                  <a:latin typeface="+mn-lt"/>
                  <a:ea typeface="+mn-ea"/>
                  <a:cs typeface="+mn-cs"/>
                </a:endParaRPr>
              </a:p>
            </p:txBody>
          </p:sp>
          <p:sp>
            <p:nvSpPr>
              <p:cNvPr id="1573899" name="Rectangle 11"/>
              <p:cNvSpPr>
                <a:spLocks noChangeArrowheads="1"/>
              </p:cNvSpPr>
              <p:nvPr/>
            </p:nvSpPr>
            <p:spPr bwMode="auto">
              <a:xfrm>
                <a:off x="4114800" y="32004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FF0000"/>
                    </a:solidFill>
                    <a:effectLst/>
                    <a:uLnTx/>
                    <a:uFillTx/>
                    <a:latin typeface="+mn-lt"/>
                    <a:ea typeface="+mn-ea"/>
                    <a:cs typeface="+mn-cs"/>
                  </a:rPr>
                  <a:t>2</a:t>
                </a:r>
                <a:endParaRPr kumimoji="0" lang="en-US" sz="1800" b="1" i="0" u="none" strike="noStrike" kern="1200" cap="none" spc="0" normalizeH="0" baseline="0" noProof="0">
                  <a:ln>
                    <a:noFill/>
                  </a:ln>
                  <a:solidFill>
                    <a:srgbClr val="FF0000"/>
                  </a:solidFill>
                  <a:effectLst/>
                  <a:uLnTx/>
                  <a:uFillTx/>
                  <a:latin typeface="+mn-lt"/>
                  <a:ea typeface="+mn-ea"/>
                  <a:cs typeface="+mn-cs"/>
                </a:endParaRPr>
              </a:p>
            </p:txBody>
          </p:sp>
          <p:sp>
            <p:nvSpPr>
              <p:cNvPr id="1573900" name="Rectangle 12"/>
              <p:cNvSpPr>
                <a:spLocks noChangeArrowheads="1"/>
              </p:cNvSpPr>
              <p:nvPr/>
            </p:nvSpPr>
            <p:spPr bwMode="auto">
              <a:xfrm>
                <a:off x="4114800" y="43434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FF0000"/>
                    </a:solidFill>
                    <a:effectLst/>
                    <a:uLnTx/>
                    <a:uFillTx/>
                    <a:latin typeface="+mn-lt"/>
                    <a:ea typeface="+mn-ea"/>
                    <a:cs typeface="+mn-cs"/>
                  </a:rPr>
                  <a:t>6</a:t>
                </a:r>
                <a:endParaRPr kumimoji="0" lang="en-US" sz="1800" b="1" i="0" u="none" strike="noStrike" kern="1200" cap="none" spc="0" normalizeH="0" baseline="0" noProof="0">
                  <a:ln>
                    <a:noFill/>
                  </a:ln>
                  <a:solidFill>
                    <a:srgbClr val="FF0000"/>
                  </a:solidFill>
                  <a:effectLst/>
                  <a:uLnTx/>
                  <a:uFillTx/>
                  <a:latin typeface="+mn-lt"/>
                  <a:ea typeface="+mn-ea"/>
                  <a:cs typeface="+mn-cs"/>
                </a:endParaRPr>
              </a:p>
            </p:txBody>
          </p:sp>
          <p:sp>
            <p:nvSpPr>
              <p:cNvPr id="1573901" name="Rectangle 13"/>
              <p:cNvSpPr>
                <a:spLocks noChangeArrowheads="1"/>
              </p:cNvSpPr>
              <p:nvPr/>
            </p:nvSpPr>
            <p:spPr bwMode="auto">
              <a:xfrm>
                <a:off x="4114800" y="54864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FF0000"/>
                    </a:solidFill>
                    <a:effectLst/>
                    <a:uLnTx/>
                    <a:uFillTx/>
                    <a:latin typeface="+mn-lt"/>
                    <a:ea typeface="+mn-ea"/>
                    <a:cs typeface="+mn-cs"/>
                  </a:rPr>
                  <a:t>24</a:t>
                </a:r>
                <a:endParaRPr kumimoji="0" lang="en-US" sz="1800" b="1" i="0" u="none" strike="noStrike" kern="1200" cap="none" spc="0" normalizeH="0" baseline="0" noProof="0">
                  <a:ln>
                    <a:noFill/>
                  </a:ln>
                  <a:solidFill>
                    <a:srgbClr val="FF0000"/>
                  </a:solidFill>
                  <a:effectLst/>
                  <a:uLnTx/>
                  <a:uFillTx/>
                  <a:latin typeface="+mn-lt"/>
                  <a:ea typeface="+mn-ea"/>
                  <a:cs typeface="+mn-cs"/>
                </a:endParaRPr>
              </a:p>
            </p:txBody>
          </p:sp>
          <p:sp>
            <p:nvSpPr>
              <p:cNvPr id="1573902" name="Rectangle 14"/>
              <p:cNvSpPr>
                <a:spLocks noChangeArrowheads="1"/>
              </p:cNvSpPr>
              <p:nvPr/>
            </p:nvSpPr>
            <p:spPr bwMode="auto">
              <a:xfrm>
                <a:off x="4114800" y="2057400"/>
                <a:ext cx="1447800" cy="533400"/>
              </a:xfrm>
              <a:prstGeom prst="rect">
                <a:avLst/>
              </a:prstGeom>
              <a:noFill/>
              <a:ln w="9525">
                <a:solidFill>
                  <a:schemeClr val="bg1"/>
                </a:solidFill>
                <a:miter lim="800000"/>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FF0000"/>
                    </a:solidFill>
                    <a:effectLst/>
                    <a:uLnTx/>
                    <a:uFillTx/>
                    <a:latin typeface="+mn-lt"/>
                    <a:ea typeface="+mn-ea"/>
                    <a:cs typeface="+mn-cs"/>
                  </a:rPr>
                  <a:t>1</a:t>
                </a:r>
                <a:endParaRPr kumimoji="0" lang="en-US" sz="1800" b="1" i="0" u="none" strike="noStrike" kern="1200" cap="none" spc="0" normalizeH="0" baseline="0" noProof="0">
                  <a:ln>
                    <a:noFill/>
                  </a:ln>
                  <a:solidFill>
                    <a:srgbClr val="FF0000"/>
                  </a:solidFill>
                  <a:effectLst/>
                  <a:uLnTx/>
                  <a:uFillTx/>
                  <a:latin typeface="+mn-lt"/>
                  <a:ea typeface="+mn-ea"/>
                  <a:cs typeface="+mn-cs"/>
                </a:endParaRPr>
              </a:p>
            </p:txBody>
          </p:sp>
          <p:sp>
            <p:nvSpPr>
              <p:cNvPr id="1573903" name="Line 15"/>
              <p:cNvSpPr>
                <a:spLocks noChangeShapeType="1"/>
              </p:cNvSpPr>
              <p:nvPr/>
            </p:nvSpPr>
            <p:spPr bwMode="auto">
              <a:xfrm flipH="1">
                <a:off x="3733800" y="2514600"/>
                <a:ext cx="838200" cy="457200"/>
              </a:xfrm>
              <a:prstGeom prst="line">
                <a:avLst/>
              </a:prstGeom>
              <a:noFill/>
              <a:ln w="19050">
                <a:solidFill>
                  <a:srgbClr val="FF0000"/>
                </a:solidFill>
                <a:round/>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433" name="Oval 16"/>
              <p:cNvSpPr/>
              <p:nvPr/>
            </p:nvSpPr>
            <p:spPr>
              <a:xfrm>
                <a:off x="3200400" y="2819400"/>
                <a:ext cx="533400" cy="533400"/>
              </a:xfrm>
              <a:prstGeom prst="ellipse">
                <a:avLst/>
              </a:prstGeom>
              <a:noFill/>
              <a:ln w="9525" cap="flat" cmpd="sng">
                <a:solidFill>
                  <a:schemeClr val="bg1"/>
                </a:solidFill>
                <a:prstDash val="solid"/>
                <a:headEnd type="none" w="med" len="med"/>
                <a:tailEnd type="none" w="lg" len="lg"/>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solidFill>
                      <a:schemeClr val="folHlink"/>
                    </a:solidFill>
                    <a:latin typeface="Tw Cen MT" panose="020B0602020104020603" pitchFamily="34" charset="0"/>
                  </a:rPr>
                  <a:t>1</a:t>
                </a:r>
                <a:endParaRPr lang="en-US" altLang="en-US" sz="1800" b="1" dirty="0">
                  <a:solidFill>
                    <a:schemeClr val="folHlink"/>
                  </a:solidFill>
                  <a:latin typeface="Tw Cen MT" panose="020B0602020104020603" pitchFamily="34" charset="0"/>
                </a:endParaRPr>
              </a:p>
            </p:txBody>
          </p:sp>
          <p:sp>
            <p:nvSpPr>
              <p:cNvPr id="1573905" name="Line 17"/>
              <p:cNvSpPr>
                <a:spLocks noChangeShapeType="1"/>
              </p:cNvSpPr>
              <p:nvPr/>
            </p:nvSpPr>
            <p:spPr bwMode="auto">
              <a:xfrm flipH="1">
                <a:off x="3733800" y="3657600"/>
                <a:ext cx="838200" cy="457200"/>
              </a:xfrm>
              <a:prstGeom prst="line">
                <a:avLst/>
              </a:prstGeom>
              <a:noFill/>
              <a:ln w="19050">
                <a:solidFill>
                  <a:srgbClr val="FF0000"/>
                </a:solidFill>
                <a:round/>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435" name="Oval 18"/>
              <p:cNvSpPr/>
              <p:nvPr/>
            </p:nvSpPr>
            <p:spPr>
              <a:xfrm>
                <a:off x="3200400" y="3962400"/>
                <a:ext cx="533400" cy="533400"/>
              </a:xfrm>
              <a:prstGeom prst="ellipse">
                <a:avLst/>
              </a:prstGeom>
              <a:noFill/>
              <a:ln w="9525" cap="flat" cmpd="sng">
                <a:solidFill>
                  <a:schemeClr val="bg1"/>
                </a:solidFill>
                <a:prstDash val="solid"/>
                <a:headEnd type="none" w="med" len="med"/>
                <a:tailEnd type="none" w="lg" len="lg"/>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solidFill>
                      <a:schemeClr val="folHlink"/>
                    </a:solidFill>
                    <a:latin typeface="Tw Cen MT" panose="020B0602020104020603" pitchFamily="34" charset="0"/>
                  </a:rPr>
                  <a:t>2</a:t>
                </a:r>
                <a:endParaRPr lang="en-US" altLang="en-US" sz="1800" b="1" dirty="0">
                  <a:solidFill>
                    <a:schemeClr val="folHlink"/>
                  </a:solidFill>
                  <a:latin typeface="Tw Cen MT" panose="020B0602020104020603" pitchFamily="34" charset="0"/>
                </a:endParaRPr>
              </a:p>
            </p:txBody>
          </p:sp>
          <p:sp>
            <p:nvSpPr>
              <p:cNvPr id="1573907" name="Line 19"/>
              <p:cNvSpPr>
                <a:spLocks noChangeShapeType="1"/>
              </p:cNvSpPr>
              <p:nvPr/>
            </p:nvSpPr>
            <p:spPr bwMode="auto">
              <a:xfrm flipH="1">
                <a:off x="3733800" y="4800600"/>
                <a:ext cx="838200" cy="457200"/>
              </a:xfrm>
              <a:prstGeom prst="line">
                <a:avLst/>
              </a:prstGeom>
              <a:noFill/>
              <a:ln w="19050">
                <a:solidFill>
                  <a:srgbClr val="FF0000"/>
                </a:solidFill>
                <a:round/>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437" name="Oval 20"/>
              <p:cNvSpPr/>
              <p:nvPr/>
            </p:nvSpPr>
            <p:spPr>
              <a:xfrm>
                <a:off x="3200400" y="5105400"/>
                <a:ext cx="533400" cy="533400"/>
              </a:xfrm>
              <a:prstGeom prst="ellipse">
                <a:avLst/>
              </a:prstGeom>
              <a:noFill/>
              <a:ln w="9525" cap="flat" cmpd="sng">
                <a:solidFill>
                  <a:schemeClr val="bg1"/>
                </a:solidFill>
                <a:prstDash val="solid"/>
                <a:headEnd type="none" w="med" len="med"/>
                <a:tailEnd type="none" w="lg" len="lg"/>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b="1" dirty="0">
                    <a:solidFill>
                      <a:schemeClr val="folHlink"/>
                    </a:solidFill>
                    <a:latin typeface="Tw Cen MT" panose="020B0602020104020603" pitchFamily="34" charset="0"/>
                  </a:rPr>
                  <a:t>6</a:t>
                </a:r>
                <a:endParaRPr lang="en-US" altLang="en-US" sz="1800" b="1" dirty="0">
                  <a:solidFill>
                    <a:schemeClr val="folHlink"/>
                  </a:solidFill>
                  <a:latin typeface="Tw Cen MT" panose="020B0602020104020603" pitchFamily="34" charset="0"/>
                </a:endParaRPr>
              </a:p>
            </p:txBody>
          </p:sp>
          <p:sp>
            <p:nvSpPr>
              <p:cNvPr id="1573909" name="Line 21"/>
              <p:cNvSpPr>
                <a:spLocks noChangeShapeType="1"/>
              </p:cNvSpPr>
              <p:nvPr/>
            </p:nvSpPr>
            <p:spPr bwMode="auto">
              <a:xfrm>
                <a:off x="5105400" y="5791200"/>
                <a:ext cx="1371600" cy="533400"/>
              </a:xfrm>
              <a:prstGeom prst="line">
                <a:avLst/>
              </a:prstGeom>
              <a:noFill/>
              <a:ln w="19050">
                <a:solidFill>
                  <a:srgbClr val="FF0000"/>
                </a:solidFill>
                <a:round/>
                <a:tailEnd type="triangle" w="lg" len="lg"/>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73910" name="Oval 22"/>
              <p:cNvSpPr>
                <a:spLocks noChangeArrowheads="1"/>
              </p:cNvSpPr>
              <p:nvPr/>
            </p:nvSpPr>
            <p:spPr bwMode="auto">
              <a:xfrm>
                <a:off x="6553200" y="6096000"/>
                <a:ext cx="533400" cy="533400"/>
              </a:xfrm>
              <a:prstGeom prst="ellipse">
                <a:avLst/>
              </a:prstGeom>
              <a:noFill/>
              <a:ln w="9525">
                <a:solidFill>
                  <a:schemeClr val="bg1"/>
                </a:solidFill>
                <a:round/>
                <a:tailEnd type="none" w="lg" len="lg"/>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FF0000"/>
                    </a:solidFill>
                    <a:effectLst/>
                    <a:uLnTx/>
                    <a:uFillTx/>
                    <a:latin typeface="+mn-lt"/>
                    <a:ea typeface="+mn-ea"/>
                    <a:cs typeface="+mn-cs"/>
                  </a:rPr>
                  <a:t>24</a:t>
                </a:r>
                <a:endParaRPr kumimoji="0" lang="en-US" sz="1800" b="1" i="0" u="none" strike="noStrike" kern="1200" cap="none" spc="0" normalizeH="0" baseline="0" noProof="0">
                  <a:ln>
                    <a:noFill/>
                  </a:ln>
                  <a:solidFill>
                    <a:srgbClr val="FF0000"/>
                  </a:solidFill>
                  <a:effectLst/>
                  <a:uLnTx/>
                  <a:uFillTx/>
                  <a:latin typeface="+mn-lt"/>
                  <a:ea typeface="+mn-ea"/>
                  <a:cs typeface="+mn-cs"/>
                </a:endParaRPr>
              </a:p>
            </p:txBody>
          </p:sp>
        </p:grpSp>
        <p:sp>
          <p:nvSpPr>
            <p:cNvPr id="25" name="Rectangle 24"/>
            <p:cNvSpPr/>
            <p:nvPr/>
          </p:nvSpPr>
          <p:spPr>
            <a:xfrm>
              <a:off x="7772400" y="5867400"/>
              <a:ext cx="11430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lt1"/>
                  </a:solidFill>
                  <a:effectLst/>
                  <a:uLnTx/>
                  <a:uFillTx/>
                  <a:latin typeface="+mn-lt"/>
                  <a:ea typeface="+mn-ea"/>
                  <a:cs typeface="+mn-cs"/>
                </a:rPr>
                <a:t>First call</a:t>
              </a:r>
              <a:endParaRPr kumimoji="0" lang="en-US" sz="1800" b="0" i="0" u="none" strike="noStrike" kern="1200" cap="none" spc="0" normalizeH="0" baseline="0" noProof="0" dirty="0">
                <a:ln>
                  <a:noFill/>
                </a:ln>
                <a:solidFill>
                  <a:schemeClr val="lt1"/>
                </a:solidFill>
                <a:effectLst/>
                <a:uLnTx/>
                <a:uFillTx/>
                <a:latin typeface="+mn-lt"/>
                <a:ea typeface="+mn-ea"/>
                <a:cs typeface="+mn-cs"/>
              </a:endParaRPr>
            </a:p>
          </p:txBody>
        </p:sp>
        <p:cxnSp>
          <p:nvCxnSpPr>
            <p:cNvPr id="27" name="Shape 26"/>
            <p:cNvCxnSpPr>
              <a:stCxn id="25" idx="0"/>
              <a:endCxn id="1573895" idx="3"/>
            </p:cNvCxnSpPr>
            <p:nvPr/>
          </p:nvCxnSpPr>
          <p:spPr>
            <a:xfrm rot="16200000" flipV="1">
              <a:off x="7810500" y="5334000"/>
              <a:ext cx="342900" cy="723900"/>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hape 28"/>
            <p:cNvCxnSpPr>
              <a:stCxn id="1573895" idx="0"/>
              <a:endCxn id="1573896" idx="3"/>
            </p:cNvCxnSpPr>
            <p:nvPr/>
          </p:nvCxnSpPr>
          <p:spPr>
            <a:xfrm rot="5400000" flipH="1" flipV="1">
              <a:off x="6819900" y="4457700"/>
              <a:ext cx="876300" cy="723900"/>
            </a:xfrm>
            <a:prstGeom prst="curvedConnector4">
              <a:avLst>
                <a:gd name="adj1" fmla="val 34783"/>
                <a:gd name="adj2" fmla="val 1315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hape 30"/>
            <p:cNvCxnSpPr>
              <a:stCxn id="1573896" idx="0"/>
              <a:endCxn id="1573897" idx="3"/>
            </p:cNvCxnSpPr>
            <p:nvPr/>
          </p:nvCxnSpPr>
          <p:spPr>
            <a:xfrm rot="5400000" flipH="1" flipV="1">
              <a:off x="6781800" y="3276600"/>
              <a:ext cx="952500" cy="723900"/>
            </a:xfrm>
            <a:prstGeom prst="curvedConnector4">
              <a:avLst>
                <a:gd name="adj1" fmla="val 36000"/>
                <a:gd name="adj2" fmla="val 131579"/>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hape 32"/>
            <p:cNvCxnSpPr>
              <a:stCxn id="1573897" idx="0"/>
              <a:endCxn id="1573898" idx="3"/>
            </p:cNvCxnSpPr>
            <p:nvPr/>
          </p:nvCxnSpPr>
          <p:spPr>
            <a:xfrm rot="5400000" flipH="1" flipV="1">
              <a:off x="6858000" y="2133600"/>
              <a:ext cx="800100" cy="723900"/>
            </a:xfrm>
            <a:prstGeom prst="curvedConnector4">
              <a:avLst>
                <a:gd name="adj1" fmla="val 33333"/>
                <a:gd name="adj2" fmla="val 131579"/>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8435"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8436" name="Rectangle 2"/>
          <p:cNvSpPr>
            <a:spLocks noGrp="1"/>
          </p:cNvSpPr>
          <p:nvPr>
            <p:ph type="title"/>
          </p:nvPr>
        </p:nvSpPr>
        <p:spPr>
          <a:xfrm>
            <a:off x="228600" y="354013"/>
            <a:ext cx="8610600" cy="1127125"/>
          </a:xfrm>
        </p:spPr>
        <p:txBody>
          <a:bodyPr vert="horz" wrap="square" lIns="91440" tIns="45720" rIns="91440" bIns="45720" anchor="ctr" anchorCtr="0">
            <a:spAutoFit/>
          </a:bodyPr>
          <a:p>
            <a:r>
              <a:rPr lang="en-US" altLang="en-US" sz="3400" b="1" dirty="0">
                <a:solidFill>
                  <a:srgbClr val="CC3300"/>
                </a:solidFill>
              </a:rPr>
              <a:t>Classification of recursive functions by number of recursive calls</a:t>
            </a:r>
            <a:endParaRPr lang="en-US" altLang="en-US" sz="3400" b="1" dirty="0">
              <a:solidFill>
                <a:srgbClr val="CC3300"/>
              </a:solidFill>
            </a:endParaRPr>
          </a:p>
        </p:txBody>
      </p:sp>
      <p:sp>
        <p:nvSpPr>
          <p:cNvPr id="18437" name="TextBox 31"/>
          <p:cNvSpPr txBox="1"/>
          <p:nvPr/>
        </p:nvSpPr>
        <p:spPr>
          <a:xfrm>
            <a:off x="609600" y="1905000"/>
            <a:ext cx="8146415" cy="36360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just" eaLnBrk="1" hangingPunct="1">
              <a:lnSpc>
                <a:spcPct val="120000"/>
              </a:lnSpc>
              <a:spcBef>
                <a:spcPct val="0"/>
              </a:spcBef>
              <a:buFontTx/>
              <a:buNone/>
            </a:pPr>
            <a:r>
              <a:rPr lang="en-US" altLang="en-US" sz="2400" dirty="0"/>
              <a:t>Considering the maximum number of recursive calls within the body of a single activation, there are 3 types of recursions.</a:t>
            </a:r>
            <a:endParaRPr lang="en-US" altLang="en-US" sz="2400" dirty="0"/>
          </a:p>
          <a:p>
            <a:pPr marL="0" lvl="0" indent="0" algn="just" eaLnBrk="1" hangingPunct="1">
              <a:lnSpc>
                <a:spcPct val="120000"/>
              </a:lnSpc>
              <a:spcBef>
                <a:spcPct val="0"/>
              </a:spcBef>
              <a:buFontTx/>
              <a:buNone/>
            </a:pPr>
            <a:r>
              <a:rPr lang="en-US" altLang="en-US" sz="2400" dirty="0"/>
              <a:t>•  </a:t>
            </a:r>
            <a:r>
              <a:rPr lang="en-US" altLang="en-US" sz="2400" b="1" i="1" dirty="0">
                <a:solidFill>
                  <a:srgbClr val="FF0000"/>
                </a:solidFill>
              </a:rPr>
              <a:t>Linear</a:t>
            </a:r>
            <a:r>
              <a:rPr lang="en-US" altLang="en-US" sz="2400" b="1" i="1" dirty="0"/>
              <a:t> recursion</a:t>
            </a:r>
            <a:r>
              <a:rPr lang="en-US" altLang="en-US" sz="2400" dirty="0"/>
              <a:t>: Only 1 recursive call (to itself) in side the recursive function (e.g. binary search).</a:t>
            </a:r>
            <a:endParaRPr lang="en-US" altLang="en-US" sz="2400" dirty="0"/>
          </a:p>
          <a:p>
            <a:pPr marL="0" lvl="0" indent="0" algn="just" eaLnBrk="1" hangingPunct="1">
              <a:lnSpc>
                <a:spcPct val="120000"/>
              </a:lnSpc>
              <a:spcBef>
                <a:spcPct val="0"/>
              </a:spcBef>
              <a:buFontTx/>
              <a:buNone/>
            </a:pPr>
            <a:r>
              <a:rPr lang="en-US" altLang="en-US" sz="2400" dirty="0"/>
              <a:t>•  </a:t>
            </a:r>
            <a:r>
              <a:rPr lang="en-US" altLang="en-US" sz="2400" b="1" i="1" dirty="0">
                <a:solidFill>
                  <a:srgbClr val="FF0000"/>
                </a:solidFill>
              </a:rPr>
              <a:t>Binary</a:t>
            </a:r>
            <a:r>
              <a:rPr lang="en-US" altLang="en-US" sz="2400" b="1" i="1" dirty="0"/>
              <a:t> recursion</a:t>
            </a:r>
            <a:r>
              <a:rPr lang="en-US" altLang="en-US" sz="2400" dirty="0"/>
              <a:t>: There exactly  2 recursive calls (to itself) in side the recursive function (e.g. Fibonacci number) .</a:t>
            </a:r>
            <a:endParaRPr lang="en-US" altLang="en-US" sz="2400" dirty="0"/>
          </a:p>
          <a:p>
            <a:pPr marL="0" lvl="0" indent="0" algn="just" eaLnBrk="1" hangingPunct="1">
              <a:lnSpc>
                <a:spcPct val="120000"/>
              </a:lnSpc>
              <a:spcBef>
                <a:spcPct val="0"/>
              </a:spcBef>
              <a:buFontTx/>
              <a:buNone/>
            </a:pPr>
            <a:r>
              <a:rPr lang="en-US" altLang="en-US" sz="2400" dirty="0"/>
              <a:t>•  </a:t>
            </a:r>
            <a:r>
              <a:rPr lang="en-US" altLang="en-US" sz="2400" b="1" i="1" dirty="0">
                <a:solidFill>
                  <a:srgbClr val="FF0000"/>
                </a:solidFill>
              </a:rPr>
              <a:t>Multiple</a:t>
            </a:r>
            <a:r>
              <a:rPr lang="en-US" altLang="en-US" sz="2400" b="1" i="1" dirty="0"/>
              <a:t> recursion</a:t>
            </a:r>
            <a:r>
              <a:rPr lang="en-US" altLang="en-US" sz="2400" dirty="0"/>
              <a:t>: There are 3 or more  recursive calls (to itself) in side the recursive function.</a:t>
            </a:r>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9459"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9460" name="Title 1"/>
          <p:cNvSpPr>
            <a:spLocks noGrp="1"/>
          </p:cNvSpPr>
          <p:nvPr>
            <p:ph type="title"/>
          </p:nvPr>
        </p:nvSpPr>
        <p:spPr>
          <a:xfrm>
            <a:off x="2819400" y="762000"/>
            <a:ext cx="3073400" cy="609600"/>
          </a:xfrm>
        </p:spPr>
        <p:txBody>
          <a:bodyPr vert="horz" wrap="square" lIns="0" tIns="0" rIns="0" bIns="0" anchor="ctr" anchorCtr="0">
            <a:spAutoFit/>
          </a:bodyPr>
          <a:p>
            <a:r>
              <a:rPr lang="en-US" altLang="en-US" sz="4000" b="1" dirty="0">
                <a:solidFill>
                  <a:srgbClr val="CC3300"/>
                </a:solidFill>
              </a:rPr>
              <a:t>Tail recursion</a:t>
            </a:r>
            <a:endParaRPr lang="en-US" altLang="en-US" sz="4000" b="1" dirty="0">
              <a:solidFill>
                <a:srgbClr val="CC3300"/>
              </a:solidFill>
            </a:endParaRPr>
          </a:p>
        </p:txBody>
      </p:sp>
      <p:sp>
        <p:nvSpPr>
          <p:cNvPr id="19461" name="Content Placeholder 4"/>
          <p:cNvSpPr>
            <a:spLocks noGrp="1"/>
          </p:cNvSpPr>
          <p:nvPr>
            <p:ph sz="quarter" idx="1"/>
          </p:nvPr>
        </p:nvSpPr>
        <p:spPr>
          <a:xfrm>
            <a:off x="584200" y="1447800"/>
            <a:ext cx="8229600" cy="82994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dirty="0"/>
              <a:t>There is only one </a:t>
            </a:r>
            <a:r>
              <a:rPr lang="en-US" altLang="en-US" b="1" dirty="0">
                <a:solidFill>
                  <a:srgbClr val="FF0000"/>
                </a:solidFill>
              </a:rPr>
              <a:t>recursive call at the very end</a:t>
            </a:r>
            <a:r>
              <a:rPr lang="en-US" altLang="en-US" dirty="0"/>
              <a:t> of a method implementation</a:t>
            </a:r>
            <a:endParaRPr lang="en-US" altLang="en-US" dirty="0"/>
          </a:p>
        </p:txBody>
      </p:sp>
      <p:sp>
        <p:nvSpPr>
          <p:cNvPr id="19462" name="Text Box 7"/>
          <p:cNvSpPr txBox="1"/>
          <p:nvPr/>
        </p:nvSpPr>
        <p:spPr>
          <a:xfrm>
            <a:off x="3505200" y="152400"/>
            <a:ext cx="537337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b="1" dirty="0">
                <a:solidFill>
                  <a:schemeClr val="hlink"/>
                </a:solidFill>
                <a:latin typeface="Arial" panose="020B0604020202020204" pitchFamily="34" charset="0"/>
              </a:rPr>
              <a:t>Other classification of recursions</a:t>
            </a:r>
            <a:endParaRPr lang="en-US" altLang="en-US" sz="2400" b="1" dirty="0">
              <a:solidFill>
                <a:schemeClr val="hlink"/>
              </a:solidFill>
              <a:latin typeface="Arial" panose="020B0604020202020204" pitchFamily="34" charset="0"/>
            </a:endParaRPr>
          </a:p>
        </p:txBody>
      </p:sp>
      <p:sp>
        <p:nvSpPr>
          <p:cNvPr id="19463" name="Text Box 8"/>
          <p:cNvSpPr txBox="1"/>
          <p:nvPr/>
        </p:nvSpPr>
        <p:spPr>
          <a:xfrm>
            <a:off x="584200" y="2520950"/>
            <a:ext cx="4724400" cy="37592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class Main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{static void tail(int 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{if(n &gt;0)</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 System.out.print(n + "  ");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r>
              <a:rPr lang="en-US" altLang="en-US" sz="2000" dirty="0">
                <a:solidFill>
                  <a:srgbClr val="FF3300"/>
                </a:solidFill>
                <a:latin typeface="Arial" panose="020B0604020202020204" pitchFamily="34" charset="0"/>
              </a:rPr>
              <a:t>tail(n-1);</a:t>
            </a:r>
            <a:endParaRPr lang="en-US" altLang="en-US" sz="2000" dirty="0">
              <a:solidFill>
                <a:srgbClr val="FF3300"/>
              </a:solidFill>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public static void main(String [] args)</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{tail(10);</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System.out.println();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p:txBody>
      </p:sp>
      <p:pic>
        <p:nvPicPr>
          <p:cNvPr id="19464" name="Picture 9"/>
          <p:cNvPicPr>
            <a:picLocks noChangeAspect="1"/>
          </p:cNvPicPr>
          <p:nvPr/>
        </p:nvPicPr>
        <p:blipFill>
          <a:blip r:embed="rId1"/>
          <a:srcRect l="6226" t="17880" r="74475" b="77161"/>
          <a:stretch>
            <a:fillRect/>
          </a:stretch>
        </p:blipFill>
        <p:spPr>
          <a:xfrm>
            <a:off x="3883025" y="5397500"/>
            <a:ext cx="4803775" cy="774700"/>
          </a:xfrm>
          <a:prstGeom prst="rect">
            <a:avLst/>
          </a:prstGeom>
          <a:solidFill>
            <a:srgbClr val="99CCFF"/>
          </a:solidFill>
          <a:ln w="9525" cap="flat" cmpd="sng">
            <a:solidFill>
              <a:schemeClr val="tx1"/>
            </a:solidFill>
            <a:prstDash val="solid"/>
            <a:miter/>
            <a:headEnd type="none" w="med" len="med"/>
            <a:tailEnd type="none" w="med" len="med"/>
          </a:ln>
        </p:spPr>
      </p:pic>
      <p:sp>
        <p:nvSpPr>
          <p:cNvPr id="19465" name="Text Box 14"/>
          <p:cNvSpPr txBox="1"/>
          <p:nvPr/>
        </p:nvSpPr>
        <p:spPr>
          <a:xfrm>
            <a:off x="5537200" y="2514600"/>
            <a:ext cx="3124200" cy="2030095"/>
          </a:xfrm>
          <a:prstGeom prst="rect">
            <a:avLst/>
          </a:prstGeom>
          <a:solidFill>
            <a:srgbClr val="FFCC00"/>
          </a:solidFill>
          <a:ln w="9525" cap="flat" cmpd="sng">
            <a:solidFill>
              <a:schemeClr val="tx1"/>
            </a:solidFill>
            <a:prstDash val="solid"/>
            <a:miter/>
            <a:headEnd type="none" w="med" len="med"/>
            <a:tailEnd type="none" w="med" len="med"/>
          </a:ln>
        </p:spPr>
        <p:txBody>
          <a:bodyPr lIns="45720" rIns="4572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dirty="0">
                <a:latin typeface="Arial" panose="020B0604020202020204" pitchFamily="34" charset="0"/>
              </a:rPr>
              <a:t>void nonTail (int i)</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 if (i &gt; 0)</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a:t>
            </a:r>
            <a:r>
              <a:rPr lang="en-US" altLang="en-US" sz="1800" b="1" i="1" dirty="0">
                <a:solidFill>
                  <a:srgbClr val="0070C0"/>
                </a:solidFill>
                <a:latin typeface="Arial" panose="020B0604020202020204" pitchFamily="34" charset="0"/>
              </a:rPr>
              <a:t>tail(i-1);</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System.out.print (i + "");</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tail(i-1);</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   }</a:t>
            </a:r>
            <a:endParaRPr lang="en-US" altLang="en-US" sz="1800" dirty="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0483"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0484" name="Title 1"/>
          <p:cNvSpPr>
            <a:spLocks noGrp="1"/>
          </p:cNvSpPr>
          <p:nvPr>
            <p:ph type="title"/>
          </p:nvPr>
        </p:nvSpPr>
        <p:spPr>
          <a:xfrm>
            <a:off x="2870200" y="609600"/>
            <a:ext cx="3987800" cy="609600"/>
          </a:xfrm>
        </p:spPr>
        <p:txBody>
          <a:bodyPr vert="horz" wrap="square" lIns="0" tIns="0" rIns="0" bIns="0" anchor="ctr" anchorCtr="0">
            <a:spAutoFit/>
          </a:bodyPr>
          <a:p>
            <a:r>
              <a:rPr lang="en-US" altLang="en-US" sz="4000" b="1" dirty="0">
                <a:solidFill>
                  <a:srgbClr val="CC3300"/>
                </a:solidFill>
              </a:rPr>
              <a:t>Non-tail recursion</a:t>
            </a:r>
            <a:endParaRPr lang="en-US" altLang="en-US" sz="4000" b="1" dirty="0">
              <a:solidFill>
                <a:srgbClr val="CC3300"/>
              </a:solidFill>
            </a:endParaRPr>
          </a:p>
        </p:txBody>
      </p:sp>
      <p:sp>
        <p:nvSpPr>
          <p:cNvPr id="20485" name="Content Placeholder 4"/>
          <p:cNvSpPr>
            <a:spLocks noGrp="1"/>
          </p:cNvSpPr>
          <p:nvPr>
            <p:ph sz="quarter" idx="1"/>
          </p:nvPr>
        </p:nvSpPr>
        <p:spPr>
          <a:xfrm>
            <a:off x="457200" y="1219200"/>
            <a:ext cx="8229600" cy="94615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800" dirty="0"/>
              <a:t>The recursive call is not at the very end of  a method implementation</a:t>
            </a:r>
            <a:endParaRPr lang="en-US" altLang="en-US" sz="2800" dirty="0"/>
          </a:p>
        </p:txBody>
      </p:sp>
      <p:sp>
        <p:nvSpPr>
          <p:cNvPr id="20486" name="Text Box 6"/>
          <p:cNvSpPr txBox="1"/>
          <p:nvPr/>
        </p:nvSpPr>
        <p:spPr>
          <a:xfrm>
            <a:off x="762000" y="2133600"/>
            <a:ext cx="7772400" cy="43688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public class Main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{public static void </a:t>
            </a:r>
            <a:r>
              <a:rPr lang="en-US" altLang="en-US" sz="2000" dirty="0">
                <a:solidFill>
                  <a:srgbClr val="FF3300"/>
                </a:solidFill>
                <a:latin typeface="Arial" panose="020B0604020202020204" pitchFamily="34" charset="0"/>
              </a:rPr>
              <a:t>reverse()</a:t>
            </a:r>
            <a:r>
              <a:rPr lang="en-US" altLang="en-US" sz="2000" dirty="0">
                <a:latin typeface="Arial" panose="020B0604020202020204" pitchFamily="34" charset="0"/>
              </a:rPr>
              <a:t> throws Exception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{char ch = (char) System.in.read();</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if(ch != '\n')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r>
              <a:rPr lang="en-US" altLang="en-US" sz="2000" dirty="0">
                <a:solidFill>
                  <a:srgbClr val="FF3300"/>
                </a:solidFill>
                <a:latin typeface="Arial" panose="020B0604020202020204" pitchFamily="34" charset="0"/>
              </a:rPr>
              <a:t>reverse();</a:t>
            </a:r>
            <a:endParaRPr lang="en-US" altLang="en-US" sz="2000" dirty="0">
              <a:solidFill>
                <a:srgbClr val="FF3300"/>
              </a:solidFill>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System.out.print(ch);</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public static void main(String [] args) throws Exception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{System.out.println("\nEnter a string to be reversed:");</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r>
              <a:rPr lang="en-US" altLang="en-US" sz="2000" dirty="0">
                <a:solidFill>
                  <a:srgbClr val="CC3300"/>
                </a:solidFill>
                <a:latin typeface="Arial" panose="020B0604020202020204" pitchFamily="34" charset="0"/>
              </a:rPr>
              <a:t>reverse();</a:t>
            </a:r>
            <a:endParaRPr lang="en-US" altLang="en-US" sz="2000" dirty="0">
              <a:solidFill>
                <a:srgbClr val="CC3300"/>
              </a:solidFill>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System.out.println("\n");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p:txBody>
      </p:sp>
      <p:pic>
        <p:nvPicPr>
          <p:cNvPr id="20487" name="Picture 8"/>
          <p:cNvPicPr>
            <a:picLocks noChangeAspect="1"/>
          </p:cNvPicPr>
          <p:nvPr/>
        </p:nvPicPr>
        <p:blipFill>
          <a:blip r:embed="rId1"/>
          <a:srcRect l="10425" t="30000" r="70274" b="63361"/>
          <a:stretch>
            <a:fillRect/>
          </a:stretch>
        </p:blipFill>
        <p:spPr>
          <a:xfrm>
            <a:off x="4111625" y="5407025"/>
            <a:ext cx="4651375" cy="99377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150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1508" name="Title 1"/>
          <p:cNvSpPr>
            <a:spLocks noGrp="1"/>
          </p:cNvSpPr>
          <p:nvPr>
            <p:ph type="title"/>
          </p:nvPr>
        </p:nvSpPr>
        <p:spPr>
          <a:xfrm>
            <a:off x="228600" y="533400"/>
            <a:ext cx="8458200" cy="1219200"/>
          </a:xfrm>
        </p:spPr>
        <p:txBody>
          <a:bodyPr vert="horz" wrap="square" lIns="0" tIns="0" rIns="0" bIns="0" anchor="ctr" anchorCtr="0">
            <a:spAutoFit/>
          </a:bodyPr>
          <a:p>
            <a:r>
              <a:rPr lang="en-US" altLang="en-US" sz="4000" b="1" dirty="0">
                <a:solidFill>
                  <a:srgbClr val="CC3300"/>
                </a:solidFill>
              </a:rPr>
              <a:t>Convert recursion implementation</a:t>
            </a:r>
            <a:br>
              <a:rPr lang="en-US" altLang="en-US" sz="4000" b="1" dirty="0">
                <a:solidFill>
                  <a:srgbClr val="CC3300"/>
                </a:solidFill>
              </a:rPr>
            </a:br>
            <a:r>
              <a:rPr lang="en-US" altLang="en-US" sz="4000" b="1" dirty="0">
                <a:solidFill>
                  <a:srgbClr val="CC3300"/>
                </a:solidFill>
              </a:rPr>
              <a:t>to iterative implementation using stack</a:t>
            </a:r>
            <a:endParaRPr lang="en-US" altLang="en-US" sz="4000" b="1" dirty="0">
              <a:solidFill>
                <a:srgbClr val="CC3300"/>
              </a:solidFill>
            </a:endParaRPr>
          </a:p>
        </p:txBody>
      </p:sp>
      <p:sp>
        <p:nvSpPr>
          <p:cNvPr id="21509" name="Text Box 6"/>
          <p:cNvSpPr txBox="1"/>
          <p:nvPr/>
        </p:nvSpPr>
        <p:spPr>
          <a:xfrm>
            <a:off x="762000" y="2378075"/>
            <a:ext cx="7772400" cy="345440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dirty="0">
                <a:latin typeface="Arial" panose="020B0604020202020204" pitchFamily="34" charset="0"/>
              </a:rPr>
              <a:t> {public static void nonRecursiveReverse() throws Exception</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{MyStack t = new MyStack();</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char ch;</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while(true)</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{ch = (char) System.in.read();</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if(ch == '\n') break;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t.push(ch);</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while(!t.isEmpty())</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System.out.print(t.pop());</a:t>
            </a:r>
            <a:endParaRPr lang="en-US" altLang="en-US" sz="2000" dirty="0">
              <a:latin typeface="Arial" panose="020B0604020202020204" pitchFamily="34" charset="0"/>
            </a:endParaRPr>
          </a:p>
          <a:p>
            <a:pPr marL="0" lvl="0" indent="0" eaLnBrk="1" hangingPunct="1">
              <a:spcBef>
                <a:spcPct val="0"/>
              </a:spcBef>
              <a:buFontTx/>
              <a:buNone/>
            </a:pPr>
            <a:r>
              <a:rPr lang="en-US" altLang="en-US" sz="2000" dirty="0">
                <a:latin typeface="Arial" panose="020B0604020202020204" pitchFamily="34" charset="0"/>
              </a:rPr>
              <a:t>   }</a:t>
            </a:r>
            <a:endParaRPr lang="en-US" altLang="en-US" sz="2000" dirty="0">
              <a:latin typeface="Arial" panose="020B0604020202020204" pitchFamily="34" charset="0"/>
            </a:endParaRPr>
          </a:p>
        </p:txBody>
      </p:sp>
      <p:pic>
        <p:nvPicPr>
          <p:cNvPr id="21510" name="Picture 7"/>
          <p:cNvPicPr>
            <a:picLocks noChangeAspect="1"/>
          </p:cNvPicPr>
          <p:nvPr/>
        </p:nvPicPr>
        <p:blipFill>
          <a:blip r:embed="rId1"/>
          <a:srcRect l="10425" t="30000" r="70274" b="63361"/>
          <a:stretch>
            <a:fillRect/>
          </a:stretch>
        </p:blipFill>
        <p:spPr>
          <a:xfrm>
            <a:off x="4035425" y="4114800"/>
            <a:ext cx="4651375" cy="993775"/>
          </a:xfrm>
          <a:prstGeom prst="rect">
            <a:avLst/>
          </a:prstGeom>
          <a:noFill/>
          <a:ln w="9525" cap="flat" cmpd="sng">
            <a:solidFill>
              <a:schemeClr val="tx1"/>
            </a:solidFill>
            <a:prstDash val="solid"/>
            <a:miter/>
            <a:headEnd type="none" w="med" len="med"/>
            <a:tailEnd type="none" w="med" len="me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253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2532" name="Title 1"/>
          <p:cNvSpPr>
            <a:spLocks noGrp="1"/>
          </p:cNvSpPr>
          <p:nvPr>
            <p:ph type="title"/>
          </p:nvPr>
        </p:nvSpPr>
        <p:spPr>
          <a:xfrm>
            <a:off x="1146175" y="381000"/>
            <a:ext cx="6397625" cy="701675"/>
          </a:xfrm>
        </p:spPr>
        <p:txBody>
          <a:bodyPr vert="horz" wrap="square" lIns="91440" tIns="45720" rIns="91440" bIns="45720" anchor="ctr" anchorCtr="0">
            <a:spAutoFit/>
          </a:bodyPr>
          <a:p>
            <a:r>
              <a:rPr lang="en-US" altLang="en-US" sz="4000" b="1" dirty="0">
                <a:solidFill>
                  <a:srgbClr val="CC3300"/>
                </a:solidFill>
              </a:rPr>
              <a:t>Indirect recursion</a:t>
            </a:r>
            <a:endParaRPr lang="en-US" altLang="en-US" sz="4000" b="1" dirty="0">
              <a:solidFill>
                <a:srgbClr val="CC3300"/>
              </a:solidFill>
            </a:endParaRPr>
          </a:p>
        </p:txBody>
      </p:sp>
      <p:sp>
        <p:nvSpPr>
          <p:cNvPr id="22533" name="Content Placeholder 4"/>
          <p:cNvSpPr>
            <a:spLocks noGrp="1"/>
          </p:cNvSpPr>
          <p:nvPr>
            <p:ph sz="quarter" idx="1"/>
          </p:nvPr>
        </p:nvSpPr>
        <p:spPr>
          <a:xfrm>
            <a:off x="457200" y="1174750"/>
            <a:ext cx="8229600" cy="181483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000" dirty="0"/>
              <a:t>If </a:t>
            </a:r>
            <a:r>
              <a:rPr lang="en-US" altLang="en-US" sz="2000" b="1" dirty="0">
                <a:solidFill>
                  <a:srgbClr val="141EDD"/>
                </a:solidFill>
              </a:rPr>
              <a:t>f() </a:t>
            </a:r>
            <a:r>
              <a:rPr lang="en-US" altLang="en-US" sz="2000" b="1" dirty="0">
                <a:solidFill>
                  <a:srgbClr val="141EDD"/>
                </a:solidFill>
              </a:rPr>
              <a:t>calls itself</a:t>
            </a:r>
            <a:r>
              <a:rPr lang="en-US" altLang="en-US" sz="2000" dirty="0"/>
              <a:t>, it is </a:t>
            </a:r>
            <a:r>
              <a:rPr lang="en-US" altLang="en-US" sz="2000" b="1" dirty="0">
                <a:solidFill>
                  <a:srgbClr val="141EDD"/>
                </a:solidFill>
              </a:rPr>
              <a:t>direct recursive</a:t>
            </a:r>
            <a:endParaRPr lang="en-US" altLang="en-US" sz="2000" dirty="0"/>
          </a:p>
          <a:p>
            <a:pPr marL="319405" lvl="0" indent="-319405"/>
            <a:r>
              <a:rPr lang="en-US" altLang="en-US" sz="2000" dirty="0"/>
              <a:t>If </a:t>
            </a:r>
            <a:r>
              <a:rPr lang="en-US" altLang="en-US" sz="2000" b="1" dirty="0">
                <a:solidFill>
                  <a:srgbClr val="FF0000"/>
                </a:solidFill>
              </a:rPr>
              <a:t>f() calls g(), and g() calls f()</a:t>
            </a:r>
            <a:r>
              <a:rPr lang="en-US" altLang="en-US" sz="2000" dirty="0"/>
              <a:t>. It is </a:t>
            </a:r>
            <a:r>
              <a:rPr lang="en-US" altLang="en-US" sz="2000" b="1" dirty="0">
                <a:solidFill>
                  <a:srgbClr val="FF0000"/>
                </a:solidFill>
              </a:rPr>
              <a:t>indirect recursion</a:t>
            </a:r>
            <a:r>
              <a:rPr lang="en-US" altLang="en-US" sz="2000" dirty="0"/>
              <a:t>. The chain of intermediate calls can be of an arbitrary length, as in:</a:t>
            </a:r>
            <a:endParaRPr lang="en-US" altLang="en-US" sz="2000" dirty="0"/>
          </a:p>
          <a:p>
            <a:pPr marL="319405" lvl="0" indent="-319405">
              <a:buNone/>
            </a:pPr>
            <a:r>
              <a:rPr lang="en-US" altLang="en-US" sz="2000" dirty="0"/>
              <a:t>		f() -&gt; f1() -&gt; f2() -&gt; ... -&gt; fn() -&gt; f()</a:t>
            </a:r>
            <a:endParaRPr lang="en-US" altLang="en-US" sz="2000" dirty="0"/>
          </a:p>
          <a:p>
            <a:pPr marL="319405" lvl="0" indent="-319405"/>
            <a:r>
              <a:rPr lang="en-US" altLang="en-US" sz="2000" i="1" dirty="0"/>
              <a:t>Example</a:t>
            </a:r>
            <a:r>
              <a:rPr lang="en-US" altLang="en-US" sz="2000" dirty="0"/>
              <a:t>: sin(x) calculation</a:t>
            </a:r>
            <a:endParaRPr lang="en-US" altLang="en-US" sz="2000" dirty="0"/>
          </a:p>
        </p:txBody>
      </p:sp>
      <p:sp>
        <p:nvSpPr>
          <p:cNvPr id="22534" name="TextBox 36"/>
          <p:cNvSpPr txBox="1"/>
          <p:nvPr/>
        </p:nvSpPr>
        <p:spPr>
          <a:xfrm>
            <a:off x="4953000" y="6019800"/>
            <a:ext cx="2381250" cy="304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400" i="1" dirty="0">
                <a:latin typeface="Arial" panose="020B0604020202020204" pitchFamily="34" charset="0"/>
              </a:rPr>
              <a:t>Recursive call tree for sin(x)</a:t>
            </a:r>
            <a:endParaRPr lang="en-US" altLang="en-US" sz="1400" i="1" dirty="0">
              <a:latin typeface="Arial" panose="020B0604020202020204" pitchFamily="34" charset="0"/>
            </a:endParaRPr>
          </a:p>
        </p:txBody>
      </p:sp>
      <p:pic>
        <p:nvPicPr>
          <p:cNvPr id="22535" name="Picture 27"/>
          <p:cNvPicPr>
            <a:picLocks noChangeAspect="1"/>
          </p:cNvPicPr>
          <p:nvPr/>
        </p:nvPicPr>
        <p:blipFill>
          <a:blip r:embed="rId1"/>
          <a:srcRect l="10837" t="21187" r="73378" b="69020"/>
          <a:stretch>
            <a:fillRect/>
          </a:stretch>
        </p:blipFill>
        <p:spPr>
          <a:xfrm>
            <a:off x="5638800" y="2438400"/>
            <a:ext cx="3124200" cy="1219200"/>
          </a:xfrm>
          <a:prstGeom prst="rect">
            <a:avLst/>
          </a:prstGeom>
          <a:noFill/>
          <a:ln w="9525">
            <a:noFill/>
          </a:ln>
        </p:spPr>
      </p:pic>
      <p:pic>
        <p:nvPicPr>
          <p:cNvPr id="22536" name="Picture 48"/>
          <p:cNvPicPr>
            <a:picLocks noChangeAspect="1"/>
          </p:cNvPicPr>
          <p:nvPr/>
        </p:nvPicPr>
        <p:blipFill>
          <a:blip r:embed="rId1"/>
          <a:srcRect l="10658" t="32553" r="79091" b="55618"/>
          <a:stretch>
            <a:fillRect/>
          </a:stretch>
        </p:blipFill>
        <p:spPr>
          <a:xfrm>
            <a:off x="304800" y="5105400"/>
            <a:ext cx="2209800" cy="1581150"/>
          </a:xfrm>
          <a:prstGeom prst="rect">
            <a:avLst/>
          </a:prstGeom>
          <a:noFill/>
          <a:ln w="9525">
            <a:noFill/>
          </a:ln>
        </p:spPr>
      </p:pic>
      <p:grpSp>
        <p:nvGrpSpPr>
          <p:cNvPr id="22537" name="Group 35"/>
          <p:cNvGrpSpPr/>
          <p:nvPr/>
        </p:nvGrpSpPr>
        <p:grpSpPr>
          <a:xfrm>
            <a:off x="76200" y="2971800"/>
            <a:ext cx="8458200" cy="2895600"/>
            <a:chOff x="838200" y="3505200"/>
            <a:chExt cx="8458200" cy="2895600"/>
          </a:xfrm>
        </p:grpSpPr>
        <p:sp>
          <p:nvSpPr>
            <p:cNvPr id="6" name="Oval 5"/>
            <p:cNvSpPr/>
            <p:nvPr/>
          </p:nvSpPr>
          <p:spPr>
            <a:xfrm>
              <a:off x="4953000" y="3505200"/>
              <a:ext cx="12192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sp>
          <p:nvSpPr>
            <p:cNvPr id="7" name="Oval 6"/>
            <p:cNvSpPr/>
            <p:nvPr/>
          </p:nvSpPr>
          <p:spPr>
            <a:xfrm>
              <a:off x="838200" y="4267200"/>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sin(x/3)</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sp>
          <p:nvSpPr>
            <p:cNvPr id="8" name="Oval 7"/>
            <p:cNvSpPr/>
            <p:nvPr/>
          </p:nvSpPr>
          <p:spPr>
            <a:xfrm>
              <a:off x="3276600" y="4343400"/>
              <a:ext cx="16764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tan(x/3)</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Oval 8"/>
            <p:cNvSpPr/>
            <p:nvPr/>
          </p:nvSpPr>
          <p:spPr>
            <a:xfrm>
              <a:off x="6858000" y="4419600"/>
              <a:ext cx="14478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tan(x/3)</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0" name="Oval 9"/>
            <p:cNvSpPr/>
            <p:nvPr/>
          </p:nvSpPr>
          <p:spPr>
            <a:xfrm>
              <a:off x="2438400" y="52578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sin(x/3)</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sp>
          <p:nvSpPr>
            <p:cNvPr id="11" name="Oval 10"/>
            <p:cNvSpPr/>
            <p:nvPr/>
          </p:nvSpPr>
          <p:spPr>
            <a:xfrm>
              <a:off x="4191000" y="5257800"/>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schemeClr val="dk1"/>
                  </a:solidFill>
                  <a:effectLst/>
                  <a:uLnTx/>
                  <a:uFillTx/>
                  <a:latin typeface="+mn-lt"/>
                  <a:ea typeface="+mn-ea"/>
                  <a:cs typeface="+mn-cs"/>
                </a:rPr>
                <a:t>cos</a:t>
              </a:r>
              <a:r>
                <a:rPr kumimoji="0" lang="en-US" sz="1800" b="0" i="0" u="none" strike="noStrike" kern="1200" cap="none" spc="0" normalizeH="0" baseline="0" noProof="0" dirty="0">
                  <a:ln>
                    <a:noFill/>
                  </a:ln>
                  <a:solidFill>
                    <a:schemeClr val="dk1"/>
                  </a:solidFill>
                  <a:effectLst/>
                  <a:uLnTx/>
                  <a:uFillTx/>
                  <a:latin typeface="+mn-lt"/>
                  <a:ea typeface="+mn-ea"/>
                  <a:cs typeface="+mn-cs"/>
                </a:rPr>
                <a:t>(x/3)</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2" name="Oval 11"/>
            <p:cNvSpPr/>
            <p:nvPr/>
          </p:nvSpPr>
          <p:spPr>
            <a:xfrm>
              <a:off x="5943600" y="5257800"/>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sin(x/3)</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sp>
          <p:nvSpPr>
            <p:cNvPr id="13" name="Oval 12"/>
            <p:cNvSpPr/>
            <p:nvPr/>
          </p:nvSpPr>
          <p:spPr>
            <a:xfrm>
              <a:off x="7620000" y="5257800"/>
              <a:ext cx="12192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schemeClr val="dk1"/>
                  </a:solidFill>
                  <a:effectLst/>
                  <a:uLnTx/>
                  <a:uFillTx/>
                  <a:latin typeface="+mn-lt"/>
                  <a:ea typeface="+mn-ea"/>
                  <a:cs typeface="+mn-cs"/>
                </a:rPr>
                <a:t>cos</a:t>
              </a:r>
              <a:r>
                <a:rPr kumimoji="0" lang="en-US" sz="1800" b="0" i="0" u="none" strike="noStrike" kern="1200" cap="none" spc="0" normalizeH="0" baseline="0" noProof="0" dirty="0">
                  <a:ln>
                    <a:noFill/>
                  </a:ln>
                  <a:solidFill>
                    <a:schemeClr val="dk1"/>
                  </a:solidFill>
                  <a:effectLst/>
                  <a:uLnTx/>
                  <a:uFillTx/>
                  <a:latin typeface="+mn-lt"/>
                  <a:ea typeface="+mn-ea"/>
                  <a:cs typeface="+mn-cs"/>
                </a:rPr>
                <a:t>(x)</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6" name="Oval 15"/>
            <p:cNvSpPr/>
            <p:nvPr/>
          </p:nvSpPr>
          <p:spPr>
            <a:xfrm>
              <a:off x="4876800" y="59436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sin(x/6)</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sp>
          <p:nvSpPr>
            <p:cNvPr id="17" name="Oval 16"/>
            <p:cNvSpPr/>
            <p:nvPr/>
          </p:nvSpPr>
          <p:spPr>
            <a:xfrm>
              <a:off x="7772400" y="59436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rPr>
                <a:t>sin(x/6)</a:t>
              </a:r>
              <a:endParaRPr kumimoji="0" lang="en-US" sz="1800" b="0" i="0" u="none" strike="noStrike" kern="1200" cap="none" spc="0" normalizeH="0" baseline="0" noProof="0">
                <a:ln>
                  <a:noFill/>
                </a:ln>
                <a:solidFill>
                  <a:srgbClr val="000000"/>
                </a:solidFill>
                <a:effectLst/>
                <a:uLnTx/>
                <a:uFillTx/>
                <a:latin typeface="Tw Cen MT" panose="020B0602020104020603" pitchFamily="34" charset="0"/>
                <a:ea typeface="+mn-ea"/>
                <a:cs typeface="+mn-cs"/>
              </a:endParaRPr>
            </a:p>
          </p:txBody>
        </p:sp>
        <p:cxnSp>
          <p:nvCxnSpPr>
            <p:cNvPr id="19" name="Straight Connector 18"/>
            <p:cNvCxnSpPr>
              <a:stCxn id="6" idx="2"/>
              <a:endCxn id="7" idx="7"/>
            </p:cNvCxnSpPr>
            <p:nvPr/>
          </p:nvCxnSpPr>
          <p:spPr>
            <a:xfrm rot="10800000" flipV="1">
              <a:off x="2008188" y="3733800"/>
              <a:ext cx="2944812" cy="600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6" idx="3"/>
              <a:endCxn id="8" idx="0"/>
            </p:cNvCxnSpPr>
            <p:nvPr/>
          </p:nvCxnSpPr>
          <p:spPr>
            <a:xfrm rot="5400000">
              <a:off x="4398963" y="3611563"/>
              <a:ext cx="447675" cy="101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5"/>
              <a:endCxn id="9" idx="0"/>
            </p:cNvCxnSpPr>
            <p:nvPr/>
          </p:nvCxnSpPr>
          <p:spPr>
            <a:xfrm rot="16200000" flipH="1">
              <a:off x="6526213" y="3363913"/>
              <a:ext cx="523875" cy="158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8" idx="4"/>
              <a:endCxn id="10" idx="0"/>
            </p:cNvCxnSpPr>
            <p:nvPr/>
          </p:nvCxnSpPr>
          <p:spPr>
            <a:xfrm rot="5400000">
              <a:off x="3429000" y="4572000"/>
              <a:ext cx="4572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 idx="4"/>
              <a:endCxn id="11" idx="0"/>
            </p:cNvCxnSpPr>
            <p:nvPr/>
          </p:nvCxnSpPr>
          <p:spPr>
            <a:xfrm rot="16200000" flipH="1">
              <a:off x="4267200" y="4648200"/>
              <a:ext cx="457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4"/>
              <a:endCxn id="12" idx="0"/>
            </p:cNvCxnSpPr>
            <p:nvPr/>
          </p:nvCxnSpPr>
          <p:spPr>
            <a:xfrm rot="5400000">
              <a:off x="6915150" y="4591050"/>
              <a:ext cx="381000" cy="952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9" idx="4"/>
              <a:endCxn id="13" idx="0"/>
            </p:cNvCxnSpPr>
            <p:nvPr/>
          </p:nvCxnSpPr>
          <p:spPr>
            <a:xfrm rot="16200000" flipH="1">
              <a:off x="7715250" y="4743450"/>
              <a:ext cx="381000"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1" idx="5"/>
              <a:endCxn id="16" idx="0"/>
            </p:cNvCxnSpPr>
            <p:nvPr/>
          </p:nvCxnSpPr>
          <p:spPr>
            <a:xfrm rot="16200000" flipH="1">
              <a:off x="5352257" y="5657057"/>
              <a:ext cx="295275" cy="277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4"/>
              <a:endCxn id="17" idx="0"/>
            </p:cNvCxnSpPr>
            <p:nvPr/>
          </p:nvCxnSpPr>
          <p:spPr>
            <a:xfrm rot="16200000" flipH="1">
              <a:off x="8267700" y="5676900"/>
              <a:ext cx="228600" cy="30480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4579"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4580" name="Title 1"/>
          <p:cNvSpPr>
            <a:spLocks noGrp="1"/>
          </p:cNvSpPr>
          <p:nvPr>
            <p:ph type="title"/>
          </p:nvPr>
        </p:nvSpPr>
        <p:spPr>
          <a:xfrm>
            <a:off x="612775" y="533400"/>
            <a:ext cx="7540625" cy="701675"/>
          </a:xfrm>
        </p:spPr>
        <p:txBody>
          <a:bodyPr vert="horz" wrap="square" lIns="91440" tIns="45720" rIns="91440" bIns="45720" anchor="ctr" anchorCtr="0">
            <a:spAutoFit/>
          </a:bodyPr>
          <a:p>
            <a:r>
              <a:rPr lang="en-US" altLang="en-US" sz="4000" b="1" dirty="0">
                <a:solidFill>
                  <a:srgbClr val="CC3300"/>
                </a:solidFill>
              </a:rPr>
              <a:t>Nested recursion</a:t>
            </a:r>
            <a:endParaRPr lang="en-US" altLang="en-US" sz="4000" b="1" dirty="0">
              <a:solidFill>
                <a:srgbClr val="CC3300"/>
              </a:solidFill>
            </a:endParaRPr>
          </a:p>
        </p:txBody>
      </p:sp>
      <p:sp>
        <p:nvSpPr>
          <p:cNvPr id="24581" name="Content Placeholder 4"/>
          <p:cNvSpPr>
            <a:spLocks noGrp="1"/>
          </p:cNvSpPr>
          <p:nvPr>
            <p:ph sz="quarter" idx="1"/>
          </p:nvPr>
        </p:nvSpPr>
        <p:spPr>
          <a:xfrm>
            <a:off x="457200" y="1371600"/>
            <a:ext cx="8229600" cy="131127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500" dirty="0"/>
              <a:t>A function is not only defined in terms of itself but also is </a:t>
            </a:r>
            <a:r>
              <a:rPr lang="en-US" altLang="en-US" sz="2500" dirty="0">
                <a:solidFill>
                  <a:schemeClr val="hlink"/>
                </a:solidFill>
              </a:rPr>
              <a:t>used as one of the parameters</a:t>
            </a:r>
            <a:endParaRPr lang="en-US" altLang="en-US" sz="2500" dirty="0">
              <a:solidFill>
                <a:schemeClr val="hlink"/>
              </a:solidFill>
            </a:endParaRPr>
          </a:p>
          <a:p>
            <a:pPr marL="319405" lvl="0" indent="-319405"/>
            <a:r>
              <a:rPr lang="en-US" altLang="en-US" sz="2500" dirty="0"/>
              <a:t>Consider the following examples:</a:t>
            </a:r>
            <a:endParaRPr lang="en-US" altLang="en-US" sz="2600" dirty="0"/>
          </a:p>
        </p:txBody>
      </p:sp>
      <p:sp>
        <p:nvSpPr>
          <p:cNvPr id="6" name="Left Brace 5"/>
          <p:cNvSpPr/>
          <p:nvPr/>
        </p:nvSpPr>
        <p:spPr>
          <a:xfrm>
            <a:off x="2667000" y="2667000"/>
            <a:ext cx="228600" cy="144780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83" name="TextBox 7"/>
          <p:cNvSpPr txBox="1"/>
          <p:nvPr/>
        </p:nvSpPr>
        <p:spPr>
          <a:xfrm>
            <a:off x="2946400" y="2667000"/>
            <a:ext cx="2646680" cy="14204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lnSpc>
                <a:spcPct val="120000"/>
              </a:lnSpc>
              <a:spcBef>
                <a:spcPct val="0"/>
              </a:spcBef>
              <a:buFontTx/>
              <a:buNone/>
            </a:pPr>
            <a:r>
              <a:rPr lang="en-US" altLang="en-US" sz="2400" dirty="0">
                <a:latin typeface="Tw Cen MT" panose="020B0602020104020603" pitchFamily="34" charset="0"/>
              </a:rPr>
              <a:t>0  if n=0</a:t>
            </a:r>
            <a:endParaRPr lang="en-US" altLang="en-US" sz="2400" dirty="0">
              <a:latin typeface="Tw Cen MT" panose="020B0602020104020603" pitchFamily="34" charset="0"/>
            </a:endParaRPr>
          </a:p>
          <a:p>
            <a:pPr marL="0" lvl="0" indent="0" eaLnBrk="1" hangingPunct="1">
              <a:lnSpc>
                <a:spcPct val="120000"/>
              </a:lnSpc>
              <a:spcBef>
                <a:spcPct val="0"/>
              </a:spcBef>
              <a:buFontTx/>
              <a:buNone/>
            </a:pPr>
            <a:r>
              <a:rPr lang="en-US" altLang="en-US" sz="2400" dirty="0">
                <a:latin typeface="Tw Cen MT" panose="020B0602020104020603" pitchFamily="34" charset="0"/>
              </a:rPr>
              <a:t>n  if n&gt;4</a:t>
            </a:r>
            <a:endParaRPr lang="en-US" altLang="en-US" sz="2400" dirty="0">
              <a:latin typeface="Tw Cen MT" panose="020B0602020104020603" pitchFamily="34" charset="0"/>
            </a:endParaRPr>
          </a:p>
          <a:p>
            <a:pPr marL="0" lvl="0" indent="0" eaLnBrk="1" hangingPunct="1">
              <a:lnSpc>
                <a:spcPct val="120000"/>
              </a:lnSpc>
              <a:spcBef>
                <a:spcPct val="0"/>
              </a:spcBef>
              <a:buFontTx/>
              <a:buNone/>
            </a:pPr>
            <a:r>
              <a:rPr lang="en-US" altLang="en-US" sz="2400" b="1" dirty="0">
                <a:solidFill>
                  <a:srgbClr val="FF0000"/>
                </a:solidFill>
                <a:latin typeface="Tw Cen MT" panose="020B0602020104020603" pitchFamily="34" charset="0"/>
              </a:rPr>
              <a:t>h</a:t>
            </a:r>
            <a:r>
              <a:rPr lang="en-US" altLang="en-US" sz="2400" dirty="0">
                <a:solidFill>
                  <a:srgbClr val="141EDD"/>
                </a:solidFill>
                <a:latin typeface="Tw Cen MT" panose="020B0602020104020603" pitchFamily="34" charset="0"/>
              </a:rPr>
              <a:t>(2 +</a:t>
            </a:r>
            <a:r>
              <a:rPr lang="en-US" altLang="en-US" sz="2400" b="1" dirty="0">
                <a:solidFill>
                  <a:srgbClr val="FF0000"/>
                </a:solidFill>
                <a:latin typeface="Tw Cen MT" panose="020B0602020104020603" pitchFamily="34" charset="0"/>
              </a:rPr>
              <a:t>h</a:t>
            </a:r>
            <a:r>
              <a:rPr lang="en-US" altLang="en-US" sz="2400" dirty="0">
                <a:solidFill>
                  <a:srgbClr val="141EDD"/>
                </a:solidFill>
                <a:latin typeface="Tw Cen MT" panose="020B0602020104020603" pitchFamily="34" charset="0"/>
              </a:rPr>
              <a:t>(2n))</a:t>
            </a:r>
            <a:r>
              <a:rPr lang="en-US" altLang="en-US" sz="2400" dirty="0">
                <a:latin typeface="Tw Cen MT" panose="020B0602020104020603" pitchFamily="34" charset="0"/>
              </a:rPr>
              <a:t> if n&lt;=4</a:t>
            </a:r>
            <a:endParaRPr lang="en-US" altLang="en-US" sz="2400" dirty="0">
              <a:latin typeface="Tw Cen MT" panose="020B0602020104020603" pitchFamily="34" charset="0"/>
            </a:endParaRPr>
          </a:p>
        </p:txBody>
      </p:sp>
      <p:sp>
        <p:nvSpPr>
          <p:cNvPr id="24584" name="Text Box 8"/>
          <p:cNvSpPr txBox="1"/>
          <p:nvPr/>
        </p:nvSpPr>
        <p:spPr>
          <a:xfrm>
            <a:off x="533400" y="4267200"/>
            <a:ext cx="6324600" cy="176688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200" dirty="0">
                <a:latin typeface="Arial" panose="020B0604020202020204" pitchFamily="34" charset="0"/>
              </a:rPr>
              <a:t>Another example of nested recursive recursion is  Ackermann’s function:</a:t>
            </a:r>
            <a:endParaRPr lang="en-US" altLang="en-US" sz="2200" dirty="0">
              <a:latin typeface="Arial" panose="020B0604020202020204" pitchFamily="34" charset="0"/>
            </a:endParaRPr>
          </a:p>
          <a:p>
            <a:pPr marL="457200" lvl="1" indent="0" eaLnBrk="1" hangingPunct="1">
              <a:spcBef>
                <a:spcPct val="0"/>
              </a:spcBef>
              <a:buFontTx/>
              <a:buNone/>
            </a:pPr>
            <a:r>
              <a:rPr lang="en-US" altLang="en-US" sz="2200" dirty="0">
                <a:solidFill>
                  <a:schemeClr val="accent2"/>
                </a:solidFill>
                <a:latin typeface="Arial" panose="020B0604020202020204" pitchFamily="34" charset="0"/>
              </a:rPr>
              <a:t>A(0, y) = y + 1</a:t>
            </a:r>
            <a:endParaRPr lang="en-US" altLang="en-US" sz="2200" dirty="0">
              <a:solidFill>
                <a:schemeClr val="accent2"/>
              </a:solidFill>
              <a:latin typeface="Arial" panose="020B0604020202020204" pitchFamily="34" charset="0"/>
            </a:endParaRPr>
          </a:p>
          <a:p>
            <a:pPr marL="457200" lvl="1" indent="0" eaLnBrk="1" hangingPunct="1">
              <a:spcBef>
                <a:spcPct val="0"/>
              </a:spcBef>
              <a:buFontTx/>
              <a:buNone/>
            </a:pPr>
            <a:r>
              <a:rPr lang="en-US" altLang="en-US" sz="2200" dirty="0">
                <a:solidFill>
                  <a:schemeClr val="accent2"/>
                </a:solidFill>
                <a:latin typeface="Arial" panose="020B0604020202020204" pitchFamily="34" charset="0"/>
              </a:rPr>
              <a:t>A(x, 0) = A(x - 1, 1)</a:t>
            </a:r>
            <a:endParaRPr lang="en-US" altLang="en-US" sz="2200" dirty="0">
              <a:solidFill>
                <a:schemeClr val="accent2"/>
              </a:solidFill>
              <a:latin typeface="Arial" panose="020B0604020202020204" pitchFamily="34" charset="0"/>
            </a:endParaRPr>
          </a:p>
          <a:p>
            <a:pPr marL="457200" lvl="1" indent="0" eaLnBrk="1" hangingPunct="1">
              <a:spcBef>
                <a:spcPct val="0"/>
              </a:spcBef>
              <a:buFontTx/>
              <a:buNone/>
            </a:pPr>
            <a:r>
              <a:rPr lang="en-US" altLang="en-US" sz="2200" dirty="0">
                <a:solidFill>
                  <a:schemeClr val="accent2"/>
                </a:solidFill>
                <a:latin typeface="Arial" panose="020B0604020202020204" pitchFamily="34" charset="0"/>
              </a:rPr>
              <a:t>A(x, y) = A(x - 1, A(x, y - 1))</a:t>
            </a:r>
            <a:endParaRPr lang="en-US" altLang="en-US" sz="2200" dirty="0">
              <a:latin typeface="Arial" panose="020B0604020202020204" pitchFamily="34" charset="0"/>
            </a:endParaRPr>
          </a:p>
        </p:txBody>
      </p:sp>
      <p:sp>
        <p:nvSpPr>
          <p:cNvPr id="24585" name="Text Box 12"/>
          <p:cNvSpPr txBox="1"/>
          <p:nvPr/>
        </p:nvSpPr>
        <p:spPr>
          <a:xfrm>
            <a:off x="1524000" y="3175000"/>
            <a:ext cx="990600" cy="427038"/>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200" dirty="0">
                <a:latin typeface="Arial" panose="020B0604020202020204" pitchFamily="34" charset="0"/>
              </a:rPr>
              <a:t>h(n) =</a:t>
            </a:r>
            <a:endParaRPr lang="en-US" altLang="en-US" sz="2200" dirty="0">
              <a:latin typeface="Arial" panose="020B0604020202020204" pitchFamily="34" charset="0"/>
            </a:endParaRPr>
          </a:p>
        </p:txBody>
      </p:sp>
      <p:sp>
        <p:nvSpPr>
          <p:cNvPr id="24586" name="Text Box 13"/>
          <p:cNvSpPr txBox="1"/>
          <p:nvPr/>
        </p:nvSpPr>
        <p:spPr>
          <a:xfrm>
            <a:off x="4648200" y="4814888"/>
            <a:ext cx="4038600" cy="1200150"/>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800" dirty="0">
                <a:latin typeface="Arial" panose="020B0604020202020204" pitchFamily="34" charset="0"/>
              </a:rPr>
              <a:t>This function is interesting because of its remarkably rapid growth.</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A(3,1) = 2</a:t>
            </a:r>
            <a:r>
              <a:rPr lang="en-US" altLang="en-US" sz="1800" baseline="30000" dirty="0">
                <a:latin typeface="Arial" panose="020B0604020202020204" pitchFamily="34" charset="0"/>
              </a:rPr>
              <a:t>4</a:t>
            </a:r>
            <a:r>
              <a:rPr lang="en-US" altLang="en-US" sz="1800" dirty="0">
                <a:latin typeface="Arial" panose="020B0604020202020204" pitchFamily="34" charset="0"/>
              </a:rPr>
              <a:t> - 3</a:t>
            </a:r>
            <a:endParaRPr lang="en-US" altLang="en-US" sz="1800" dirty="0">
              <a:latin typeface="Arial" panose="020B0604020202020204" pitchFamily="34" charset="0"/>
            </a:endParaRPr>
          </a:p>
          <a:p>
            <a:pPr marL="0" lvl="0" indent="0" eaLnBrk="1" hangingPunct="1">
              <a:spcBef>
                <a:spcPct val="0"/>
              </a:spcBef>
              <a:buFontTx/>
              <a:buNone/>
            </a:pPr>
            <a:r>
              <a:rPr lang="en-US" altLang="en-US" sz="1800" dirty="0">
                <a:latin typeface="Arial" panose="020B0604020202020204" pitchFamily="34" charset="0"/>
              </a:rPr>
              <a:t>A(4,1) = 2</a:t>
            </a:r>
            <a:r>
              <a:rPr lang="en-US" altLang="en-US" sz="1800" baseline="30000" dirty="0">
                <a:latin typeface="Arial" panose="020B0604020202020204" pitchFamily="34" charset="0"/>
              </a:rPr>
              <a:t>65536 </a:t>
            </a:r>
            <a:r>
              <a:rPr lang="en-US" altLang="en-US" sz="1800" dirty="0">
                <a:latin typeface="Arial" panose="020B0604020202020204" pitchFamily="34" charset="0"/>
              </a:rPr>
              <a:t>- 3</a:t>
            </a:r>
            <a:endParaRPr lang="en-US" altLang="en-US" sz="1800" dirty="0">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662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6628" name="Title 1"/>
          <p:cNvSpPr>
            <a:spLocks noGrp="1"/>
          </p:cNvSpPr>
          <p:nvPr>
            <p:ph type="title"/>
          </p:nvPr>
        </p:nvSpPr>
        <p:spPr>
          <a:xfrm>
            <a:off x="460375" y="495300"/>
            <a:ext cx="8229600" cy="701675"/>
          </a:xfrm>
        </p:spPr>
        <p:txBody>
          <a:bodyPr vert="horz" wrap="square" lIns="91440" tIns="45720" rIns="91440" bIns="45720" anchor="ctr" anchorCtr="0">
            <a:spAutoFit/>
          </a:bodyPr>
          <a:p>
            <a:r>
              <a:rPr lang="en-US" altLang="en-US" sz="4000" b="1" dirty="0">
                <a:solidFill>
                  <a:srgbClr val="CC3300"/>
                </a:solidFill>
              </a:rPr>
              <a:t>Excessive recursion - 1</a:t>
            </a:r>
            <a:endParaRPr lang="en-US" altLang="en-US" sz="4000" b="1" dirty="0">
              <a:solidFill>
                <a:srgbClr val="CC3300"/>
              </a:solidFill>
            </a:endParaRPr>
          </a:p>
        </p:txBody>
      </p:sp>
      <p:sp>
        <p:nvSpPr>
          <p:cNvPr id="26629" name="Content Placeholder 4"/>
          <p:cNvSpPr>
            <a:spLocks noGrp="1"/>
          </p:cNvSpPr>
          <p:nvPr>
            <p:ph sz="quarter" idx="1"/>
          </p:nvPr>
        </p:nvSpPr>
        <p:spPr>
          <a:xfrm>
            <a:off x="457200" y="1600200"/>
            <a:ext cx="8229600" cy="579438"/>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3200" dirty="0"/>
              <a:t>Consider the Fibonacci sequence of numbers</a:t>
            </a:r>
            <a:endParaRPr lang="en-US" altLang="en-US" sz="3000" dirty="0"/>
          </a:p>
        </p:txBody>
      </p:sp>
      <p:sp>
        <p:nvSpPr>
          <p:cNvPr id="6" name="Left Brace 5"/>
          <p:cNvSpPr/>
          <p:nvPr/>
        </p:nvSpPr>
        <p:spPr>
          <a:xfrm>
            <a:off x="2667000" y="2286000"/>
            <a:ext cx="228600" cy="106680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6631" name="TextBox 7"/>
          <p:cNvSpPr txBox="1"/>
          <p:nvPr/>
        </p:nvSpPr>
        <p:spPr>
          <a:xfrm>
            <a:off x="2971800" y="2209800"/>
            <a:ext cx="4233863"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400" dirty="0">
                <a:latin typeface="Tw Cen MT" panose="020B0602020104020603" pitchFamily="34" charset="0"/>
              </a:rPr>
              <a:t>n  			if n&lt;2</a:t>
            </a:r>
            <a:endParaRPr lang="en-US" altLang="en-US" sz="2400" dirty="0">
              <a:latin typeface="Tw Cen MT" panose="020B0602020104020603" pitchFamily="34" charset="0"/>
            </a:endParaRPr>
          </a:p>
          <a:p>
            <a:pPr marL="0" lvl="0" indent="0" eaLnBrk="1" hangingPunct="1">
              <a:spcBef>
                <a:spcPct val="0"/>
              </a:spcBef>
              <a:buFontTx/>
              <a:buNone/>
            </a:pPr>
            <a:endParaRPr lang="en-US" altLang="en-US" sz="2400" dirty="0">
              <a:latin typeface="Tw Cen MT" panose="020B0602020104020603" pitchFamily="34" charset="0"/>
            </a:endParaRPr>
          </a:p>
          <a:p>
            <a:pPr marL="0" lvl="0" indent="0" eaLnBrk="1" hangingPunct="1">
              <a:spcBef>
                <a:spcPct val="0"/>
              </a:spcBef>
              <a:buFontTx/>
              <a:buNone/>
            </a:pPr>
            <a:r>
              <a:rPr lang="en-US" altLang="en-US" sz="2400" dirty="0">
                <a:latin typeface="Tw Cen MT" panose="020B0602020104020603" pitchFamily="34" charset="0"/>
              </a:rPr>
              <a:t>fibo(n-1) +fibo(n-2)	otherwise</a:t>
            </a:r>
            <a:endParaRPr lang="en-US" altLang="en-US" sz="2400" dirty="0">
              <a:latin typeface="Tw Cen MT" panose="020B0602020104020603" pitchFamily="34" charset="0"/>
            </a:endParaRPr>
          </a:p>
        </p:txBody>
      </p:sp>
      <p:sp>
        <p:nvSpPr>
          <p:cNvPr id="9" name="Rectangle 8"/>
          <p:cNvSpPr/>
          <p:nvPr/>
        </p:nvSpPr>
        <p:spPr>
          <a:xfrm>
            <a:off x="762000" y="3659188"/>
            <a:ext cx="7467600" cy="1981200"/>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static long </a:t>
            </a:r>
            <a:r>
              <a:rPr kumimoji="0" lang="en-US" sz="1800" b="1"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fibo(long n)</a:t>
            </a:r>
            <a:endParaRPr kumimoji="0" lang="en-US" sz="1800" b="1"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{if (n&lt;2)</a:t>
            </a:r>
            <a:endPar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return n;</a:t>
            </a:r>
            <a:endPar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else </a:t>
            </a:r>
            <a:endPar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return(</a:t>
            </a:r>
            <a:r>
              <a:rPr kumimoji="0" lang="en-US" sz="1800" b="1" i="1"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fibo(n-1)</a:t>
            </a:r>
            <a:r>
              <a:rPr kumimoji="0" lang="en-US" sz="1800" b="0" i="1"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a:t>
            </a:r>
            <a:r>
              <a:rPr kumimoji="0" lang="en-US" sz="1800" b="1" i="1"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fibo(n-2))</a:t>
            </a:r>
            <a:r>
              <a:rPr kumimoji="0" lang="en-US" sz="1800" b="0" i="1"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a:t>
            </a:r>
            <a:endParaRPr kumimoji="0" lang="en-US" sz="1800" b="0" i="1"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rPr>
              <a:t> }</a:t>
            </a:r>
            <a:endParaRPr kumimoji="0" lang="en-US" sz="1800" b="0" i="0" u="none" strike="noStrike" kern="1200" cap="none" spc="0" normalizeH="0" baseline="0" noProof="0">
              <a:ln>
                <a:noFill/>
              </a:ln>
              <a:solidFill>
                <a:srgbClr val="141EDD"/>
              </a:solidFill>
              <a:effectLst/>
              <a:uLnTx/>
              <a:uFillTx/>
              <a:latin typeface="Courier New" panose="02070309020205020404" pitchFamily="49" charset="0"/>
              <a:ea typeface="+mn-ea"/>
              <a:cs typeface="Courier New" panose="02070309020205020404" pitchFamily="49" charset="0"/>
            </a:endParaRPr>
          </a:p>
        </p:txBody>
      </p:sp>
      <p:sp>
        <p:nvSpPr>
          <p:cNvPr id="26633" name="Explosion 1 11"/>
          <p:cNvSpPr/>
          <p:nvPr/>
        </p:nvSpPr>
        <p:spPr>
          <a:xfrm>
            <a:off x="5410200" y="3221038"/>
            <a:ext cx="3505200" cy="2874962"/>
          </a:xfrm>
          <a:prstGeom prst="irregularSeal1">
            <a:avLst/>
          </a:prstGeom>
          <a:solidFill>
            <a:srgbClr val="F8CCBC"/>
          </a:solidFill>
          <a:ln w="10033" cap="flat" cmpd="sng">
            <a:solidFill>
              <a:schemeClr val="accent1"/>
            </a:solidFill>
            <a:prstDash val="solid"/>
            <a:miter/>
            <a:headEnd type="none" w="med" len="med"/>
            <a:tailEnd type="none" w="med" len="med"/>
          </a:ln>
          <a:effectLst>
            <a:outerShdw dist="30000" dir="5400000" rotWithShape="0">
              <a:srgbClr val="000000">
                <a:alpha val="45000"/>
              </a:srgbClr>
            </a:outerShdw>
          </a:effectLst>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dirty="0">
                <a:solidFill>
                  <a:srgbClr val="141EDD"/>
                </a:solidFill>
                <a:latin typeface="Tw Cen MT" panose="020B0602020104020603" pitchFamily="34" charset="0"/>
              </a:rPr>
              <a:t>This implementation looks very natural but extremely </a:t>
            </a:r>
            <a:r>
              <a:rPr lang="en-US" altLang="en-US" sz="1600" b="1" u="sng" dirty="0">
                <a:solidFill>
                  <a:srgbClr val="141EDD"/>
                </a:solidFill>
                <a:latin typeface="Tw Cen MT" panose="020B0602020104020603" pitchFamily="34" charset="0"/>
              </a:rPr>
              <a:t>inefficient!</a:t>
            </a:r>
            <a:endParaRPr lang="en-US" altLang="en-US" sz="1600" b="1" u="sng" dirty="0">
              <a:solidFill>
                <a:srgbClr val="141EDD"/>
              </a:solidFill>
              <a:latin typeface="Tw Cen MT" panose="020B0602020104020603" pitchFamily="34" charset="0"/>
            </a:endParaRPr>
          </a:p>
        </p:txBody>
      </p:sp>
      <p:sp>
        <p:nvSpPr>
          <p:cNvPr id="26634" name="Text Box 10"/>
          <p:cNvSpPr txBox="1"/>
          <p:nvPr/>
        </p:nvSpPr>
        <p:spPr>
          <a:xfrm>
            <a:off x="1270000" y="2590800"/>
            <a:ext cx="1371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fibo(n) =</a:t>
            </a:r>
            <a:endParaRPr lang="en-US" altLang="en-US" sz="2400" dirty="0">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6147" name="Rectangle 2"/>
          <p:cNvSpPr>
            <a:spLocks noGrp="1"/>
          </p:cNvSpPr>
          <p:nvPr>
            <p:ph type="title"/>
          </p:nvPr>
        </p:nvSpPr>
        <p:spPr>
          <a:xfrm>
            <a:off x="612775" y="457200"/>
            <a:ext cx="7083425" cy="701675"/>
          </a:xfrm>
        </p:spPr>
        <p:txBody>
          <a:bodyPr vert="horz" wrap="square" lIns="91440" tIns="45720" rIns="91440" bIns="45720" anchor="ctr" anchorCtr="0">
            <a:spAutoFit/>
          </a:bodyPr>
          <a:p>
            <a:r>
              <a:rPr lang="en-US" altLang="en-US" sz="4000" b="1" dirty="0">
                <a:solidFill>
                  <a:srgbClr val="CC3300"/>
                </a:solidFill>
              </a:rPr>
              <a:t>Objectives</a:t>
            </a:r>
            <a:endParaRPr lang="en-US" altLang="en-US" sz="4000" b="1" dirty="0">
              <a:solidFill>
                <a:srgbClr val="CC3300"/>
              </a:solidFill>
            </a:endParaRPr>
          </a:p>
        </p:txBody>
      </p:sp>
      <p:sp>
        <p:nvSpPr>
          <p:cNvPr id="6148" name="Rectangle 3"/>
          <p:cNvSpPr>
            <a:spLocks noGrp="1"/>
          </p:cNvSpPr>
          <p:nvPr>
            <p:ph sz="quarter" idx="1"/>
          </p:nvPr>
        </p:nvSpPr>
        <p:spPr>
          <a:xfrm>
            <a:off x="1524000" y="1295400"/>
            <a:ext cx="6477000" cy="489426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dirty="0"/>
              <a:t>Recursive definition</a:t>
            </a:r>
            <a:endParaRPr lang="en-US" altLang="en-US" dirty="0"/>
          </a:p>
          <a:p>
            <a:pPr marL="319405" lvl="0" indent="-319405"/>
            <a:r>
              <a:rPr lang="en-US" altLang="en-US" dirty="0"/>
              <a:t>Recursive program/algorithm</a:t>
            </a:r>
            <a:endParaRPr lang="en-US" altLang="en-US" dirty="0"/>
          </a:p>
          <a:p>
            <a:pPr marL="319405" lvl="0" indent="-319405"/>
            <a:r>
              <a:rPr lang="en-US" altLang="en-US" dirty="0"/>
              <a:t>Recursion application </a:t>
            </a:r>
            <a:endParaRPr lang="en-US" altLang="en-US" dirty="0"/>
          </a:p>
          <a:p>
            <a:pPr marL="319405" lvl="0" indent="-319405"/>
            <a:r>
              <a:rPr lang="en-US" altLang="en-US" dirty="0"/>
              <a:t>Method calls and recursion implementation</a:t>
            </a:r>
            <a:endParaRPr lang="en-US" altLang="en-US" dirty="0"/>
          </a:p>
          <a:p>
            <a:pPr marL="319405" lvl="0" indent="-319405"/>
            <a:r>
              <a:rPr lang="en-US" altLang="en-US" dirty="0"/>
              <a:t>Anatomy of a recursive call </a:t>
            </a:r>
            <a:endParaRPr lang="en-US" altLang="en-US" dirty="0"/>
          </a:p>
          <a:p>
            <a:pPr marL="319405" lvl="0" indent="-319405"/>
            <a:r>
              <a:rPr lang="en-US" altLang="en-US" dirty="0"/>
              <a:t>Classify recursions by number of recursive calls</a:t>
            </a:r>
            <a:endParaRPr lang="en-US" altLang="en-US" dirty="0"/>
          </a:p>
          <a:p>
            <a:pPr marL="319405" lvl="0" indent="-319405"/>
            <a:r>
              <a:rPr lang="en-US" altLang="en-US" dirty="0"/>
              <a:t>Tail recursion</a:t>
            </a:r>
            <a:endParaRPr lang="en-US" altLang="en-US" dirty="0"/>
          </a:p>
          <a:p>
            <a:pPr marL="319405" lvl="0" indent="-319405"/>
            <a:r>
              <a:rPr lang="en-US" altLang="en-US" dirty="0"/>
              <a:t>Non-tail recursion</a:t>
            </a:r>
            <a:endParaRPr lang="en-US" altLang="en-US" dirty="0"/>
          </a:p>
          <a:p>
            <a:pPr marL="319405" lvl="0" indent="-319405"/>
            <a:r>
              <a:rPr lang="en-US" altLang="en-US" dirty="0"/>
              <a:t>Indirect recursion</a:t>
            </a:r>
            <a:endParaRPr lang="en-US" altLang="en-US" dirty="0"/>
          </a:p>
          <a:p>
            <a:pPr marL="319405" lvl="0" indent="-319405"/>
            <a:r>
              <a:rPr lang="en-US" altLang="en-US" dirty="0"/>
              <a:t>Nested recursion </a:t>
            </a:r>
            <a:endParaRPr lang="en-US" altLang="en-US" dirty="0"/>
          </a:p>
          <a:p>
            <a:pPr marL="319405" lvl="0" indent="-319405"/>
            <a:r>
              <a:rPr lang="en-US" altLang="en-US" dirty="0"/>
              <a:t>Excessive recursion</a:t>
            </a:r>
            <a:endParaRPr lang="en-US" altLang="en-US" dirty="0"/>
          </a:p>
        </p:txBody>
      </p:sp>
      <p:sp>
        <p:nvSpPr>
          <p:cNvPr id="6149" name="Slide Number Placeholder 5"/>
          <p:cNvSpPr txBox="1">
            <a:spLocks noGrp="1"/>
          </p:cNvSpPr>
          <p:nvPr/>
        </p:nvSpPr>
        <p:spPr>
          <a:xfrm>
            <a:off x="6553200" y="6356350"/>
            <a:ext cx="21336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/25</a:t>
            </a:r>
            <a:endParaRPr lang="en-US" altLang="en-US" sz="1200" dirty="0">
              <a:solidFill>
                <a:srgbClr val="898989"/>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8675"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8676" name="Title 1"/>
          <p:cNvSpPr>
            <a:spLocks noGrp="1"/>
          </p:cNvSpPr>
          <p:nvPr>
            <p:ph type="title"/>
          </p:nvPr>
        </p:nvSpPr>
        <p:spPr>
          <a:xfrm>
            <a:off x="381000" y="1219200"/>
            <a:ext cx="8229600" cy="579438"/>
          </a:xfrm>
        </p:spPr>
        <p:txBody>
          <a:bodyPr vert="horz" wrap="square" lIns="91440" tIns="45720" rIns="91440" bIns="45720" anchor="ctr" anchorCtr="0">
            <a:spAutoFit/>
          </a:bodyPr>
          <a:p>
            <a:r>
              <a:rPr lang="en-US" altLang="en-US" sz="3200" b="1" i="1" dirty="0">
                <a:solidFill>
                  <a:srgbClr val="CC3300"/>
                </a:solidFill>
              </a:rPr>
              <a:t>The tree of calls for fibo(4)</a:t>
            </a:r>
            <a:endParaRPr lang="en-US" altLang="en-US" sz="4000" b="1" i="1" dirty="0">
              <a:solidFill>
                <a:srgbClr val="CC3300"/>
              </a:solidFill>
            </a:endParaRPr>
          </a:p>
        </p:txBody>
      </p:sp>
      <p:sp>
        <p:nvSpPr>
          <p:cNvPr id="28677"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fld>
            <a:endParaRPr lang="en-US" altLang="en-US" sz="1200" b="1" dirty="0">
              <a:solidFill>
                <a:srgbClr val="FFFFFF"/>
              </a:solidFill>
              <a:latin typeface="Arial" panose="020B0604020202020204" pitchFamily="34" charset="0"/>
            </a:endParaRPr>
          </a:p>
        </p:txBody>
      </p:sp>
      <p:grpSp>
        <p:nvGrpSpPr>
          <p:cNvPr id="28678" name="Group 57"/>
          <p:cNvGrpSpPr/>
          <p:nvPr/>
        </p:nvGrpSpPr>
        <p:grpSpPr>
          <a:xfrm>
            <a:off x="457200" y="1981200"/>
            <a:ext cx="8458200" cy="4038600"/>
            <a:chOff x="457200" y="1981200"/>
            <a:chExt cx="8458200" cy="4038600"/>
          </a:xfrm>
        </p:grpSpPr>
        <p:sp>
          <p:nvSpPr>
            <p:cNvPr id="7" name="Oval 6"/>
            <p:cNvSpPr/>
            <p:nvPr/>
          </p:nvSpPr>
          <p:spPr>
            <a:xfrm>
              <a:off x="3505200" y="1981200"/>
              <a:ext cx="12192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Fib(4)</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Oval 8"/>
            <p:cNvSpPr/>
            <p:nvPr/>
          </p:nvSpPr>
          <p:spPr>
            <a:xfrm>
              <a:off x="1219200" y="2819400"/>
              <a:ext cx="16764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dk1"/>
                  </a:solidFill>
                  <a:effectLst/>
                  <a:uLnTx/>
                  <a:uFillTx/>
                  <a:latin typeface="+mn-lt"/>
                  <a:ea typeface="+mn-ea"/>
                  <a:cs typeface="+mn-cs"/>
                </a:rPr>
                <a:t>Fib(2)</a:t>
              </a:r>
              <a:endParaRPr kumimoji="0" lang="en-US" sz="1800" b="1" i="0" u="none" strike="noStrike" kern="1200" cap="none" spc="0" normalizeH="0" baseline="0" noProof="0" dirty="0">
                <a:ln>
                  <a:noFill/>
                </a:ln>
                <a:solidFill>
                  <a:schemeClr val="dk1"/>
                </a:solidFill>
                <a:effectLst/>
                <a:uLnTx/>
                <a:uFillTx/>
                <a:latin typeface="+mn-lt"/>
                <a:ea typeface="+mn-ea"/>
                <a:cs typeface="+mn-cs"/>
              </a:endParaRPr>
            </a:p>
          </p:txBody>
        </p:sp>
        <p:sp>
          <p:nvSpPr>
            <p:cNvPr id="10" name="Oval 9"/>
            <p:cNvSpPr/>
            <p:nvPr/>
          </p:nvSpPr>
          <p:spPr>
            <a:xfrm>
              <a:off x="5410200" y="2895600"/>
              <a:ext cx="14478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Fib(3)</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1" name="Oval 10"/>
            <p:cNvSpPr/>
            <p:nvPr/>
          </p:nvSpPr>
          <p:spPr>
            <a:xfrm>
              <a:off x="457200" y="37338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Fib(0)</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2" name="Oval 11"/>
            <p:cNvSpPr/>
            <p:nvPr/>
          </p:nvSpPr>
          <p:spPr>
            <a:xfrm>
              <a:off x="2209800" y="3733800"/>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15" name="Oval 14"/>
            <p:cNvSpPr/>
            <p:nvPr/>
          </p:nvSpPr>
          <p:spPr>
            <a:xfrm>
              <a:off x="2133600" y="46482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18" name="Straight Connector 17"/>
            <p:cNvCxnSpPr>
              <a:stCxn id="7" idx="3"/>
              <a:endCxn id="9" idx="0"/>
            </p:cNvCxnSpPr>
            <p:nvPr/>
          </p:nvCxnSpPr>
          <p:spPr>
            <a:xfrm rot="5400000">
              <a:off x="2646363" y="1782763"/>
              <a:ext cx="447675" cy="162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5"/>
              <a:endCxn id="10" idx="0"/>
            </p:cNvCxnSpPr>
            <p:nvPr/>
          </p:nvCxnSpPr>
          <p:spPr>
            <a:xfrm rot="16200000" flipH="1">
              <a:off x="5078413" y="1839913"/>
              <a:ext cx="523875" cy="1587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4"/>
              <a:endCxn id="11" idx="0"/>
            </p:cNvCxnSpPr>
            <p:nvPr/>
          </p:nvCxnSpPr>
          <p:spPr>
            <a:xfrm rot="5400000">
              <a:off x="1409700" y="30861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4"/>
              <a:endCxn id="12" idx="0"/>
            </p:cNvCxnSpPr>
            <p:nvPr/>
          </p:nvCxnSpPr>
          <p:spPr>
            <a:xfrm rot="16200000" flipH="1">
              <a:off x="2247900" y="30861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4"/>
              <a:endCxn id="51" idx="0"/>
            </p:cNvCxnSpPr>
            <p:nvPr/>
          </p:nvCxnSpPr>
          <p:spPr>
            <a:xfrm rot="5400000">
              <a:off x="5315744" y="2990057"/>
              <a:ext cx="455613"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 idx="4"/>
              <a:endCxn id="40" idx="0"/>
            </p:cNvCxnSpPr>
            <p:nvPr/>
          </p:nvCxnSpPr>
          <p:spPr>
            <a:xfrm rot="16200000" flipH="1">
              <a:off x="6534150" y="2952750"/>
              <a:ext cx="381000" cy="1181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4"/>
              <a:endCxn id="15" idx="0"/>
            </p:cNvCxnSpPr>
            <p:nvPr/>
          </p:nvCxnSpPr>
          <p:spPr>
            <a:xfrm rot="5400000">
              <a:off x="2667001" y="4419601"/>
              <a:ext cx="4572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457200" y="46482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0</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29" name="Straight Connector 28"/>
            <p:cNvCxnSpPr>
              <a:stCxn id="11" idx="4"/>
              <a:endCxn id="27" idx="0"/>
            </p:cNvCxnSpPr>
            <p:nvPr/>
          </p:nvCxnSpPr>
          <p:spPr>
            <a:xfrm rot="5400000">
              <a:off x="990601" y="4419601"/>
              <a:ext cx="4572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477000" y="3733800"/>
              <a:ext cx="16764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chemeClr val="dk1"/>
                  </a:solidFill>
                  <a:effectLst/>
                  <a:uLnTx/>
                  <a:uFillTx/>
                  <a:latin typeface="+mn-lt"/>
                  <a:ea typeface="+mn-ea"/>
                  <a:cs typeface="+mn-cs"/>
                </a:rPr>
                <a:t>Fib(2)</a:t>
              </a:r>
              <a:endParaRPr kumimoji="0" lang="en-US" sz="1800" b="1" i="0" u="none" strike="noStrike" kern="1200" cap="none" spc="0" normalizeH="0" baseline="0" noProof="0" dirty="0">
                <a:ln>
                  <a:noFill/>
                </a:ln>
                <a:solidFill>
                  <a:schemeClr val="dk1"/>
                </a:solidFill>
                <a:effectLst/>
                <a:uLnTx/>
                <a:uFillTx/>
                <a:latin typeface="+mn-lt"/>
                <a:ea typeface="+mn-ea"/>
                <a:cs typeface="+mn-cs"/>
              </a:endParaRPr>
            </a:p>
          </p:txBody>
        </p:sp>
        <p:sp>
          <p:nvSpPr>
            <p:cNvPr id="41" name="Oval 40"/>
            <p:cNvSpPr/>
            <p:nvPr/>
          </p:nvSpPr>
          <p:spPr>
            <a:xfrm>
              <a:off x="5715000" y="46482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Fib(0)</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42" name="Oval 41"/>
            <p:cNvSpPr/>
            <p:nvPr/>
          </p:nvSpPr>
          <p:spPr>
            <a:xfrm>
              <a:off x="7467600" y="4648200"/>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sp>
          <p:nvSpPr>
            <p:cNvPr id="43" name="Oval 42"/>
            <p:cNvSpPr/>
            <p:nvPr/>
          </p:nvSpPr>
          <p:spPr>
            <a:xfrm>
              <a:off x="7391400" y="55626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44" name="Straight Connector 43"/>
            <p:cNvCxnSpPr>
              <a:stCxn id="40" idx="4"/>
              <a:endCxn id="41" idx="0"/>
            </p:cNvCxnSpPr>
            <p:nvPr/>
          </p:nvCxnSpPr>
          <p:spPr>
            <a:xfrm rot="5400000">
              <a:off x="6667500" y="40005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0" idx="4"/>
              <a:endCxn id="42" idx="0"/>
            </p:cNvCxnSpPr>
            <p:nvPr/>
          </p:nvCxnSpPr>
          <p:spPr>
            <a:xfrm rot="16200000" flipH="1">
              <a:off x="7505700" y="40005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4"/>
              <a:endCxn id="43" idx="0"/>
            </p:cNvCxnSpPr>
            <p:nvPr/>
          </p:nvCxnSpPr>
          <p:spPr>
            <a:xfrm rot="5400000">
              <a:off x="7924801" y="5334001"/>
              <a:ext cx="4572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715000" y="55626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0</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48" name="Straight Connector 47"/>
            <p:cNvCxnSpPr>
              <a:stCxn id="41" idx="4"/>
              <a:endCxn id="47" idx="0"/>
            </p:cNvCxnSpPr>
            <p:nvPr/>
          </p:nvCxnSpPr>
          <p:spPr>
            <a:xfrm rot="5400000">
              <a:off x="6248401" y="5334001"/>
              <a:ext cx="457200" cy="3175"/>
            </a:xfrm>
            <a:prstGeom prst="line">
              <a:avLst/>
            </a:prstGeom>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4267200" y="3808413"/>
              <a:ext cx="13716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Fib(1)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52" name="Straight Connector 51"/>
            <p:cNvCxnSpPr>
              <a:stCxn id="51" idx="4"/>
              <a:endCxn id="55" idx="0"/>
            </p:cNvCxnSpPr>
            <p:nvPr/>
          </p:nvCxnSpPr>
          <p:spPr>
            <a:xfrm rot="5400000">
              <a:off x="4761707" y="4456907"/>
              <a:ext cx="382588" cy="3175"/>
            </a:xfrm>
            <a:prstGeom prst="line">
              <a:avLst/>
            </a:prstGeom>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191000" y="4648200"/>
              <a:ext cx="1524000" cy="457200"/>
            </a:xfrm>
            <a:prstGeom prst="ellipse">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chemeClr val="dk1"/>
                  </a:solidFill>
                  <a:effectLst/>
                  <a:uLnTx/>
                  <a:uFillTx/>
                  <a:latin typeface="+mn-lt"/>
                  <a:ea typeface="+mn-ea"/>
                  <a:cs typeface="+mn-cs"/>
                </a:rPr>
                <a:t>1</a:t>
              </a:r>
              <a:endParaRPr kumimoji="0" lang="en-US" sz="1800" b="0" i="0" u="none" strike="noStrike" kern="1200" cap="none" spc="0" normalizeH="0" baseline="0" noProof="0" dirty="0">
                <a:ln>
                  <a:noFill/>
                </a:ln>
                <a:solidFill>
                  <a:schemeClr val="dk1"/>
                </a:solidFill>
                <a:effectLst/>
                <a:uLnTx/>
                <a:uFillTx/>
                <a:latin typeface="+mn-lt"/>
                <a:ea typeface="+mn-ea"/>
                <a:cs typeface="+mn-cs"/>
              </a:endParaRPr>
            </a:p>
          </p:txBody>
        </p:sp>
      </p:grpSp>
      <p:sp>
        <p:nvSpPr>
          <p:cNvPr id="28679" name="Title 1"/>
          <p:cNvSpPr/>
          <p:nvPr/>
        </p:nvSpPr>
        <p:spPr>
          <a:xfrm>
            <a:off x="460375" y="495300"/>
            <a:ext cx="82296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Excessive recursion - 2</a:t>
            </a:r>
            <a:endParaRPr lang="en-US" altLang="en-US" sz="4000" b="1" dirty="0">
              <a:solidFill>
                <a:srgbClr val="CC33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29699"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9700" name="Title 1"/>
          <p:cNvSpPr>
            <a:spLocks noGrp="1"/>
          </p:cNvSpPr>
          <p:nvPr>
            <p:ph type="title"/>
          </p:nvPr>
        </p:nvSpPr>
        <p:spPr>
          <a:xfrm>
            <a:off x="460375" y="495300"/>
            <a:ext cx="8229600" cy="701675"/>
          </a:xfrm>
        </p:spPr>
        <p:txBody>
          <a:bodyPr vert="horz" wrap="square" lIns="91440" tIns="45720" rIns="91440" bIns="45720" anchor="ctr" anchorCtr="0">
            <a:spAutoFit/>
          </a:bodyPr>
          <a:p>
            <a:r>
              <a:rPr lang="en-US" altLang="en-US" sz="4000" b="1" dirty="0">
                <a:solidFill>
                  <a:srgbClr val="CC3300"/>
                </a:solidFill>
              </a:rPr>
              <a:t>More Examples – The Tower of Hanoi</a:t>
            </a:r>
            <a:endParaRPr lang="en-US" altLang="en-US" sz="4000" b="1" dirty="0">
              <a:solidFill>
                <a:srgbClr val="CC3300"/>
              </a:solidFill>
            </a:endParaRPr>
          </a:p>
        </p:txBody>
      </p:sp>
      <p:sp>
        <p:nvSpPr>
          <p:cNvPr id="29701"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fld>
            <a:endParaRPr lang="en-US" altLang="en-US" sz="1200" b="1" dirty="0">
              <a:solidFill>
                <a:srgbClr val="FFFFFF"/>
              </a:solidFill>
              <a:latin typeface="Arial" panose="020B0604020202020204" pitchFamily="34" charset="0"/>
            </a:endParaRPr>
          </a:p>
        </p:txBody>
      </p:sp>
      <p:sp>
        <p:nvSpPr>
          <p:cNvPr id="29702" name="Content Placeholder 4"/>
          <p:cNvSpPr>
            <a:spLocks noGrp="1"/>
          </p:cNvSpPr>
          <p:nvPr>
            <p:ph sz="quarter" idx="1"/>
          </p:nvPr>
        </p:nvSpPr>
        <p:spPr>
          <a:xfrm>
            <a:off x="457200" y="1295400"/>
            <a:ext cx="8229600" cy="319881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3200" b="1" i="1" u="sng" dirty="0"/>
              <a:t>Rules</a:t>
            </a:r>
            <a:r>
              <a:rPr lang="en-US" altLang="en-US" sz="3200" dirty="0"/>
              <a:t>:</a:t>
            </a:r>
            <a:endParaRPr lang="en-US" altLang="en-US" sz="3200" dirty="0"/>
          </a:p>
          <a:p>
            <a:pPr marL="640080" lvl="1" indent="-273050">
              <a:buFont typeface="Wingdings" panose="05000000000000000000" pitchFamily="2" charset="2"/>
              <a:buChar char="q"/>
            </a:pPr>
            <a:r>
              <a:rPr lang="en-US" altLang="en-US" sz="2600" dirty="0"/>
              <a:t>Only one disk may be moved at a time.</a:t>
            </a:r>
            <a:endParaRPr lang="en-US" altLang="en-US" sz="2600" dirty="0"/>
          </a:p>
          <a:p>
            <a:pPr marL="640080" lvl="1" indent="-273050">
              <a:buFont typeface="Wingdings" panose="05000000000000000000" pitchFamily="2" charset="2"/>
              <a:buChar char="q"/>
            </a:pPr>
            <a:r>
              <a:rPr lang="en-US" altLang="en-US" sz="2600" dirty="0"/>
              <a:t>Each move consists of taking the upper disk from one of the rods and sliding it onto another rod, on top of the other disks that may already be present on that rod.</a:t>
            </a:r>
            <a:endParaRPr lang="en-US" altLang="en-US" sz="2600" dirty="0"/>
          </a:p>
          <a:p>
            <a:pPr marL="640080" lvl="1" indent="-273050">
              <a:buFont typeface="Wingdings" panose="05000000000000000000" pitchFamily="2" charset="2"/>
              <a:buChar char="q"/>
            </a:pPr>
            <a:r>
              <a:rPr lang="en-US" altLang="en-US" sz="2600" dirty="0"/>
              <a:t>No disk may be placed on top of a smaller disk.</a:t>
            </a:r>
            <a:endParaRPr lang="en-US" altLang="en-US" sz="2800" dirty="0"/>
          </a:p>
        </p:txBody>
      </p:sp>
      <p:pic>
        <p:nvPicPr>
          <p:cNvPr id="29703" name="Picture 4"/>
          <p:cNvPicPr>
            <a:picLocks noChangeAspect="1"/>
          </p:cNvPicPr>
          <p:nvPr/>
        </p:nvPicPr>
        <p:blipFill>
          <a:blip r:embed="rId1"/>
          <a:stretch>
            <a:fillRect/>
          </a:stretch>
        </p:blipFill>
        <p:spPr>
          <a:xfrm>
            <a:off x="2971800" y="4572000"/>
            <a:ext cx="2857500" cy="1257300"/>
          </a:xfrm>
          <a:prstGeom prst="rect">
            <a:avLst/>
          </a:prstGeom>
          <a:noFill/>
          <a:ln w="9525">
            <a:noFill/>
          </a:ln>
        </p:spPr>
      </p:pic>
      <p:sp>
        <p:nvSpPr>
          <p:cNvPr id="29704" name="Rectangle 11"/>
          <p:cNvSpPr/>
          <p:nvPr/>
        </p:nvSpPr>
        <p:spPr>
          <a:xfrm>
            <a:off x="2362200" y="5943600"/>
            <a:ext cx="3449638"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200" i="1" dirty="0">
                <a:latin typeface="Arial" panose="020B0604020202020204" pitchFamily="34" charset="0"/>
              </a:rPr>
              <a:t>Source: http://en.wikipedia.org/wiki/Hanoi_tower</a:t>
            </a:r>
            <a:endParaRPr lang="en-US" altLang="en-US" sz="1200" i="1" dirty="0">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174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2" name="Title 1"/>
          <p:cNvSpPr>
            <a:spLocks noGrp="1"/>
          </p:cNvSpPr>
          <p:nvPr>
            <p:ph type="title"/>
          </p:nvPr>
        </p:nvSpPr>
        <p:spPr>
          <a:xfrm>
            <a:off x="460375" y="685800"/>
            <a:ext cx="8229600" cy="1143000"/>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3600" b="1" i="0" u="none" strike="noStrike" kern="1200" cap="none" spc="0" normalizeH="0" baseline="0" noProof="0">
                <a:ln>
                  <a:noFill/>
                </a:ln>
                <a:solidFill>
                  <a:srgbClr val="CC3300"/>
                </a:solidFill>
                <a:effectLst/>
                <a:uLnTx/>
                <a:uFillTx/>
                <a:latin typeface="+mj-lt"/>
                <a:ea typeface="+mj-ea"/>
                <a:cs typeface="+mj-cs"/>
              </a:rPr>
              <a:t>More Examples – The Tower of Hanoi</a:t>
            </a:r>
            <a:br>
              <a:rPr kumimoji="0" lang="en-US" altLang="en-US" sz="3600" b="1" i="0" u="none" strike="noStrike" kern="1200" cap="none" spc="0" normalizeH="0" baseline="0" noProof="0">
                <a:ln>
                  <a:noFill/>
                </a:ln>
                <a:solidFill>
                  <a:srgbClr val="CC3300"/>
                </a:solidFill>
                <a:effectLst/>
                <a:uLnTx/>
                <a:uFillTx/>
                <a:latin typeface="+mj-lt"/>
                <a:ea typeface="+mj-ea"/>
                <a:cs typeface="+mj-cs"/>
              </a:rPr>
            </a:br>
            <a:r>
              <a:rPr kumimoji="0" lang="en-US" altLang="en-US" sz="3600" b="1" i="1" u="none" strike="noStrike" kern="1200" cap="none" spc="0" normalizeH="0" baseline="0" noProof="0">
                <a:ln>
                  <a:noFill/>
                </a:ln>
                <a:solidFill>
                  <a:srgbClr val="CC3300"/>
                </a:solidFill>
                <a:effectLst/>
                <a:uLnTx/>
                <a:uFillTx/>
                <a:latin typeface="+mj-lt"/>
                <a:ea typeface="+mj-ea"/>
                <a:cs typeface="+mj-cs"/>
              </a:rPr>
              <a:t>Algorithm</a:t>
            </a:r>
            <a:endParaRPr kumimoji="0" lang="en-US" altLang="en-US" sz="3600" b="1" i="1" u="none" strike="noStrike" kern="1200" cap="none" spc="0" normalizeH="0" baseline="0" noProof="0">
              <a:ln>
                <a:noFill/>
              </a:ln>
              <a:solidFill>
                <a:srgbClr val="CC3300"/>
              </a:solidFill>
              <a:effectLst/>
              <a:uLnTx/>
              <a:uFillTx/>
              <a:latin typeface="+mj-lt"/>
              <a:ea typeface="+mj-ea"/>
              <a:cs typeface="+mj-cs"/>
            </a:endParaRPr>
          </a:p>
        </p:txBody>
      </p:sp>
      <p:sp>
        <p:nvSpPr>
          <p:cNvPr id="31749"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fld>
            <a:endParaRPr lang="en-US" altLang="en-US" sz="1200" b="1" dirty="0">
              <a:solidFill>
                <a:srgbClr val="FFFFFF"/>
              </a:solidFill>
              <a:latin typeface="Arial" panose="020B0604020202020204" pitchFamily="34" charset="0"/>
            </a:endParaRPr>
          </a:p>
        </p:txBody>
      </p:sp>
      <p:sp>
        <p:nvSpPr>
          <p:cNvPr id="31750" name="Content Placeholder 4"/>
          <p:cNvSpPr>
            <a:spLocks noGrp="1"/>
          </p:cNvSpPr>
          <p:nvPr>
            <p:ph sz="quarter" idx="1"/>
          </p:nvPr>
        </p:nvSpPr>
        <p:spPr>
          <a:xfrm>
            <a:off x="457200" y="2203450"/>
            <a:ext cx="8458200" cy="2292350"/>
          </a:xfrm>
          <a:solidFill>
            <a:schemeClr val="bg1">
              <a:alpha val="100000"/>
            </a:schemeClr>
          </a:solidFill>
          <a:ln w="19050">
            <a:solidFill>
              <a:schemeClr val="accent2">
                <a:alpha val="100000"/>
              </a:schemeClr>
            </a:solidFill>
            <a:miter lim="800000"/>
          </a:ln>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void moveDisks(int n, char fromTower, char toTower, char auxTower)</a:t>
            </a:r>
            <a:endParaRPr lang="en-US" altLang="en-US" sz="1600" dirty="0">
              <a:solidFill>
                <a:srgbClr val="000000"/>
              </a:solidFill>
              <a:latin typeface="Courier New" panose="02070309020205020404" pitchFamily="49" charset="0"/>
              <a:cs typeface="Courier New" panose="02070309020205020404" pitchFamily="49" charset="0"/>
            </a:endParaRPr>
          </a:p>
          <a:p>
            <a:pPr marL="319405" lvl="0" indent="-319405">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800" dirty="0">
                <a:solidFill>
                  <a:srgbClr val="000000"/>
                </a:solidFill>
                <a:latin typeface="Courier New" panose="02070309020205020404" pitchFamily="49" charset="0"/>
                <a:cs typeface="Courier New" panose="02070309020205020404" pitchFamily="49" charset="0"/>
              </a:rPr>
              <a:t>if (n == 1) </a:t>
            </a:r>
            <a:r>
              <a:rPr lang="en-US" altLang="en-US" sz="1800" i="1" dirty="0">
                <a:solidFill>
                  <a:srgbClr val="000000"/>
                </a:solidFill>
                <a:latin typeface="Courier New" panose="02070309020205020404" pitchFamily="49" charset="0"/>
                <a:cs typeface="Courier New" panose="02070309020205020404" pitchFamily="49" charset="0"/>
              </a:rPr>
              <a:t>// Stopping condition</a:t>
            </a:r>
            <a:endParaRPr lang="en-US" altLang="en-US" sz="1800" i="1"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Move disk 1 from the fromTower to the toTower;</a:t>
            </a:r>
            <a:endParaRPr lang="en-US" altLang="en-US" sz="1600"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else</a:t>
            </a:r>
            <a:endParaRPr lang="en-US" altLang="en-US" sz="1600"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{moveDisks(n - 1, fromTower, auxTower, toTower);</a:t>
            </a:r>
            <a:endParaRPr lang="en-US" altLang="en-US" sz="1600"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move disk n from the fromTower to the toTower;</a:t>
            </a:r>
            <a:endParaRPr lang="en-US" altLang="en-US" sz="1600"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moveDisks(n - 1, auxTower, toTower, fromTower);</a:t>
            </a:r>
            <a:endParaRPr lang="en-US" altLang="en-US" sz="1600" dirty="0">
              <a:solidFill>
                <a:srgbClr val="000000"/>
              </a:solidFill>
              <a:latin typeface="Courier New" panose="02070309020205020404" pitchFamily="49" charset="0"/>
              <a:cs typeface="Courier New" panose="02070309020205020404" pitchFamily="49" charset="0"/>
            </a:endParaRPr>
          </a:p>
          <a:p>
            <a:pPr marL="640080" lvl="1" indent="-273050">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a:t>
            </a:r>
            <a:endParaRPr lang="en-US" altLang="en-US" sz="1600" dirty="0">
              <a:solidFill>
                <a:srgbClr val="000000"/>
              </a:solidFill>
              <a:latin typeface="Courier New" panose="02070309020205020404" pitchFamily="49" charset="0"/>
              <a:cs typeface="Courier New" panose="02070309020205020404" pitchFamily="49" charset="0"/>
            </a:endParaRPr>
          </a:p>
          <a:p>
            <a:pPr marL="319405" lvl="0" indent="-319405">
              <a:lnSpc>
                <a:spcPct val="80000"/>
              </a:lnSpc>
              <a:buNone/>
            </a:pPr>
            <a:r>
              <a:rPr lang="en-US" altLang="en-US" sz="1600" dirty="0">
                <a:solidFill>
                  <a:srgbClr val="000000"/>
                </a:solidFill>
                <a:latin typeface="Courier New" panose="02070309020205020404" pitchFamily="49" charset="0"/>
                <a:cs typeface="Courier New" panose="02070309020205020404" pitchFamily="49" charset="0"/>
              </a:rPr>
              <a:t>  } </a:t>
            </a:r>
            <a:endParaRPr lang="en-US" altLang="en-US" sz="1600" dirty="0">
              <a:solidFill>
                <a:srgbClr val="000000"/>
              </a:solidFill>
              <a:latin typeface="Courier New" panose="02070309020205020404" pitchFamily="49" charset="0"/>
              <a:ea typeface="Courier New" panose="02070309020205020404" pitchFamily="49" charset="0"/>
            </a:endParaRPr>
          </a:p>
        </p:txBody>
      </p:sp>
      <p:pic>
        <p:nvPicPr>
          <p:cNvPr id="31751" name="Picture 6" descr="C:\Documents and Settings\tandt\My Documents\Teaching\FU\DSA\materials\w4-recursion\Tower_of_Hanoi_4.gif"/>
          <p:cNvPicPr>
            <a:picLocks noChangeAspect="1"/>
          </p:cNvPicPr>
          <p:nvPr/>
        </p:nvPicPr>
        <p:blipFill>
          <a:blip r:embed="rId1"/>
          <a:stretch>
            <a:fillRect/>
          </a:stretch>
        </p:blipFill>
        <p:spPr>
          <a:xfrm>
            <a:off x="4267200" y="4800600"/>
            <a:ext cx="3886200" cy="15176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277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32772" name="Title 1"/>
          <p:cNvSpPr>
            <a:spLocks noGrp="1"/>
          </p:cNvSpPr>
          <p:nvPr>
            <p:ph type="title"/>
          </p:nvPr>
        </p:nvSpPr>
        <p:spPr>
          <a:xfrm>
            <a:off x="457200" y="495300"/>
            <a:ext cx="8229600" cy="701675"/>
          </a:xfrm>
        </p:spPr>
        <p:txBody>
          <a:bodyPr vert="horz" wrap="square" lIns="91440" tIns="45720" rIns="91440" bIns="45720" anchor="ctr" anchorCtr="0">
            <a:spAutoFit/>
          </a:bodyPr>
          <a:p>
            <a:r>
              <a:rPr lang="en-US" altLang="en-US" sz="4000" b="1" dirty="0">
                <a:solidFill>
                  <a:srgbClr val="CC3300"/>
                </a:solidFill>
              </a:rPr>
              <a:t>More Examples – Drawing fractals</a:t>
            </a:r>
            <a:endParaRPr lang="en-US" altLang="en-US" sz="4000" b="1" dirty="0">
              <a:solidFill>
                <a:srgbClr val="CC3300"/>
              </a:solidFill>
            </a:endParaRPr>
          </a:p>
        </p:txBody>
      </p:sp>
      <p:sp>
        <p:nvSpPr>
          <p:cNvPr id="32773" name="Slide Number Placeholder 3"/>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r>
              <a:rPr lang="en-US" altLang="en-US" sz="1200" b="1" dirty="0">
                <a:solidFill>
                  <a:srgbClr val="FFFFFF"/>
                </a:solidFill>
                <a:latin typeface="Arial" panose="020B0604020202020204" pitchFamily="34" charset="0"/>
              </a:rPr>
              <a:t> </a:t>
            </a:r>
            <a:fld id="{9A0DB2DC-4C9A-4742-B13C-FB6460FD3503}" type="slidenum">
              <a:rPr lang="en-US" altLang="en-US" sz="1200" b="1" dirty="0">
                <a:solidFill>
                  <a:srgbClr val="FFFFFF"/>
                </a:solidFill>
                <a:latin typeface="Arial" panose="020B0604020202020204" pitchFamily="34" charset="0"/>
              </a:rPr>
            </a:fld>
            <a:endParaRPr lang="en-US" altLang="en-US" sz="1200" b="1" dirty="0">
              <a:solidFill>
                <a:srgbClr val="FFFFFF"/>
              </a:solidFill>
              <a:latin typeface="Arial" panose="020B0604020202020204" pitchFamily="34" charset="0"/>
            </a:endParaRPr>
          </a:p>
        </p:txBody>
      </p:sp>
      <p:pic>
        <p:nvPicPr>
          <p:cNvPr id="32774" name="Picture 2"/>
          <p:cNvPicPr>
            <a:picLocks noChangeAspect="1"/>
          </p:cNvPicPr>
          <p:nvPr/>
        </p:nvPicPr>
        <p:blipFill>
          <a:blip r:embed="rId1"/>
          <a:stretch>
            <a:fillRect/>
          </a:stretch>
        </p:blipFill>
        <p:spPr>
          <a:xfrm>
            <a:off x="1143000" y="1371600"/>
            <a:ext cx="3810000" cy="2449513"/>
          </a:xfrm>
          <a:prstGeom prst="rect">
            <a:avLst/>
          </a:prstGeom>
          <a:noFill/>
          <a:ln w="9525">
            <a:noFill/>
          </a:ln>
        </p:spPr>
      </p:pic>
      <p:pic>
        <p:nvPicPr>
          <p:cNvPr id="32775" name="Picture 4"/>
          <p:cNvPicPr>
            <a:picLocks noChangeAspect="1"/>
          </p:cNvPicPr>
          <p:nvPr/>
        </p:nvPicPr>
        <p:blipFill>
          <a:blip r:embed="rId2"/>
          <a:stretch>
            <a:fillRect/>
          </a:stretch>
        </p:blipFill>
        <p:spPr>
          <a:xfrm>
            <a:off x="6029325" y="3895725"/>
            <a:ext cx="2428875" cy="2428875"/>
          </a:xfrm>
          <a:prstGeom prst="rect">
            <a:avLst/>
          </a:prstGeom>
          <a:noFill/>
          <a:ln w="9525">
            <a:noFill/>
          </a:ln>
        </p:spPr>
      </p:pic>
      <p:pic>
        <p:nvPicPr>
          <p:cNvPr id="32776" name="Picture 5"/>
          <p:cNvPicPr>
            <a:picLocks noChangeAspect="1"/>
          </p:cNvPicPr>
          <p:nvPr/>
        </p:nvPicPr>
        <p:blipFill>
          <a:blip r:embed="rId3"/>
          <a:stretch>
            <a:fillRect/>
          </a:stretch>
        </p:blipFill>
        <p:spPr>
          <a:xfrm>
            <a:off x="5876925" y="1295400"/>
            <a:ext cx="2428875" cy="2428875"/>
          </a:xfrm>
          <a:prstGeom prst="rect">
            <a:avLst/>
          </a:prstGeom>
          <a:noFill/>
          <a:ln w="9525">
            <a:noFill/>
          </a:ln>
        </p:spPr>
      </p:pic>
      <p:pic>
        <p:nvPicPr>
          <p:cNvPr id="32777" name="Picture 6"/>
          <p:cNvPicPr>
            <a:picLocks noChangeAspect="1"/>
          </p:cNvPicPr>
          <p:nvPr/>
        </p:nvPicPr>
        <p:blipFill>
          <a:blip r:embed="rId4"/>
          <a:stretch>
            <a:fillRect/>
          </a:stretch>
        </p:blipFill>
        <p:spPr>
          <a:xfrm>
            <a:off x="3289300" y="3895725"/>
            <a:ext cx="2428875" cy="2428875"/>
          </a:xfrm>
          <a:prstGeom prst="rect">
            <a:avLst/>
          </a:prstGeom>
          <a:noFill/>
          <a:ln w="9525">
            <a:noFill/>
          </a:ln>
        </p:spPr>
      </p:pic>
      <p:pic>
        <p:nvPicPr>
          <p:cNvPr id="32778" name="Picture 7"/>
          <p:cNvPicPr>
            <a:picLocks noChangeAspect="1"/>
          </p:cNvPicPr>
          <p:nvPr/>
        </p:nvPicPr>
        <p:blipFill>
          <a:blip r:embed="rId5"/>
          <a:stretch>
            <a:fillRect/>
          </a:stretch>
        </p:blipFill>
        <p:spPr>
          <a:xfrm>
            <a:off x="609600" y="3952875"/>
            <a:ext cx="2428875" cy="242887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4819"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34820" name="Rectangle 3"/>
          <p:cNvSpPr>
            <a:spLocks noGrp="1"/>
          </p:cNvSpPr>
          <p:nvPr>
            <p:ph idx="1"/>
          </p:nvPr>
        </p:nvSpPr>
        <p:spPr/>
        <p:txBody>
          <a:bodyPr vert="horz" wrap="square" lIns="91440" tIns="45720" rIns="91440" bIns="45720" anchor="t" anchorCtr="0"/>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endParaRPr lang="en-US" altLang="en-US" kern="1200" dirty="0">
              <a:latin typeface="+mn-lt"/>
              <a:ea typeface="+mn-ea"/>
              <a:cs typeface="Arial" panose="020B0604020202020204" pitchFamily="34" charset="0"/>
            </a:endParaRPr>
          </a:p>
          <a:p>
            <a:pPr marL="533400" indent="-533400">
              <a:lnSpc>
                <a:spcPct val="90000"/>
              </a:lnSpc>
              <a:buFontTx/>
              <a:buAutoNum type="arabicPeriod"/>
            </a:pPr>
            <a:r>
              <a:rPr lang="en-US" altLang="en-US" kern="1200" dirty="0">
                <a:latin typeface="+mn-lt"/>
                <a:ea typeface="+mn-ea"/>
                <a:cs typeface="Arial" panose="020B0604020202020204" pitchFamily="34" charset="0"/>
              </a:rPr>
              <a:t>Divide an interval </a:t>
            </a:r>
            <a:r>
              <a:rPr lang="en-US" altLang="en-US" i="1" kern="1200" dirty="0">
                <a:latin typeface="+mn-lt"/>
                <a:ea typeface="+mn-ea"/>
                <a:cs typeface="Arial" panose="020B0604020202020204" pitchFamily="34" charset="0"/>
              </a:rPr>
              <a:t>side </a:t>
            </a:r>
            <a:r>
              <a:rPr lang="en-US" altLang="en-US" kern="1200" dirty="0">
                <a:latin typeface="+mn-lt"/>
                <a:ea typeface="+mn-ea"/>
                <a:cs typeface="Arial" panose="020B0604020202020204" pitchFamily="34" charset="0"/>
              </a:rPr>
              <a:t>into three even parts</a:t>
            </a:r>
            <a:endParaRPr lang="en-US" altLang="en-US" kern="1200" dirty="0">
              <a:latin typeface="+mn-lt"/>
              <a:ea typeface="+mn-ea"/>
              <a:cs typeface="Arial" panose="020B0604020202020204" pitchFamily="34" charset="0"/>
            </a:endParaRPr>
          </a:p>
          <a:p>
            <a:pPr marL="533400" indent="-533400">
              <a:lnSpc>
                <a:spcPct val="90000"/>
              </a:lnSpc>
              <a:buFontTx/>
              <a:buAutoNum type="arabicPeriod"/>
            </a:pPr>
            <a:r>
              <a:rPr lang="en-US" altLang="en-US" kern="1200" dirty="0">
                <a:latin typeface="+mn-lt"/>
                <a:ea typeface="+mn-ea"/>
                <a:cs typeface="Arial" panose="020B0604020202020204" pitchFamily="34" charset="0"/>
              </a:rPr>
              <a:t>Move one-third of </a:t>
            </a:r>
            <a:r>
              <a:rPr lang="en-US" altLang="en-US" i="1" kern="1200" dirty="0">
                <a:latin typeface="+mn-lt"/>
                <a:ea typeface="+mn-ea"/>
                <a:cs typeface="Arial" panose="020B0604020202020204" pitchFamily="34" charset="0"/>
              </a:rPr>
              <a:t>side </a:t>
            </a:r>
            <a:r>
              <a:rPr lang="en-US" altLang="en-US" kern="1200" dirty="0">
                <a:latin typeface="+mn-lt"/>
                <a:ea typeface="+mn-ea"/>
                <a:cs typeface="Arial" panose="020B0604020202020204" pitchFamily="34" charset="0"/>
              </a:rPr>
              <a:t>in the direction specified by </a:t>
            </a:r>
            <a:r>
              <a:rPr lang="en-US" altLang="en-US" i="1" kern="1200" dirty="0">
                <a:latin typeface="+mn-lt"/>
                <a:ea typeface="+mn-ea"/>
                <a:cs typeface="Arial" panose="020B0604020202020204" pitchFamily="34" charset="0"/>
              </a:rPr>
              <a:t>angle</a:t>
            </a:r>
            <a:endParaRPr lang="en-US" altLang="en-US" i="1" kern="1200" dirty="0">
              <a:latin typeface="+mn-lt"/>
              <a:ea typeface="Arial" panose="020B0604020202020204" pitchFamily="34" charset="0"/>
              <a:cs typeface="+mn-cs"/>
            </a:endParaRPr>
          </a:p>
        </p:txBody>
      </p:sp>
      <p:sp>
        <p:nvSpPr>
          <p:cNvPr id="34821" name="Text Box 4"/>
          <p:cNvSpPr txBox="1"/>
          <p:nvPr/>
        </p:nvSpPr>
        <p:spPr>
          <a:xfrm>
            <a:off x="2282825" y="3581400"/>
            <a:ext cx="4346575"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000" b="1" dirty="0">
                <a:latin typeface="Arial" panose="020B0604020202020204" pitchFamily="34" charset="0"/>
              </a:rPr>
              <a:t>Examples of von Koch snowflakes</a:t>
            </a:r>
            <a:endParaRPr lang="en-US" altLang="en-US" sz="2000" b="1" dirty="0">
              <a:latin typeface="Arial" panose="020B0604020202020204" pitchFamily="34" charset="0"/>
            </a:endParaRPr>
          </a:p>
        </p:txBody>
      </p:sp>
      <p:pic>
        <p:nvPicPr>
          <p:cNvPr id="34822" name="Picture 5"/>
          <p:cNvPicPr>
            <a:picLocks noChangeAspect="1"/>
          </p:cNvPicPr>
          <p:nvPr/>
        </p:nvPicPr>
        <p:blipFill>
          <a:blip r:embed="rId1"/>
          <a:stretch>
            <a:fillRect/>
          </a:stretch>
        </p:blipFill>
        <p:spPr>
          <a:xfrm>
            <a:off x="1447800" y="1676400"/>
            <a:ext cx="6038850" cy="1736725"/>
          </a:xfrm>
          <a:prstGeom prst="rect">
            <a:avLst/>
          </a:prstGeom>
          <a:noFill/>
          <a:ln w="9525">
            <a:noFill/>
          </a:ln>
        </p:spPr>
      </p:pic>
      <p:sp>
        <p:nvSpPr>
          <p:cNvPr id="34823" name="Title 1"/>
          <p:cNvSpPr/>
          <p:nvPr/>
        </p:nvSpPr>
        <p:spPr>
          <a:xfrm>
            <a:off x="228600" y="495300"/>
            <a:ext cx="8686800" cy="701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a:spcBef>
                <a:spcPct val="0"/>
              </a:spcBef>
              <a:buFontTx/>
              <a:buNone/>
            </a:pPr>
            <a:r>
              <a:rPr lang="en-US" altLang="en-US" sz="4000" b="1" dirty="0">
                <a:solidFill>
                  <a:srgbClr val="CC3300"/>
                </a:solidFill>
              </a:rPr>
              <a:t>More Examples – Von Knoch snowflakes</a:t>
            </a:r>
            <a:endParaRPr lang="en-US" altLang="en-US" sz="4000" b="1" dirty="0">
              <a:solidFill>
                <a:srgbClr val="CC33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5843"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35844" name="Rectangle 2"/>
          <p:cNvSpPr>
            <a:spLocks noGrp="1"/>
          </p:cNvSpPr>
          <p:nvPr>
            <p:ph type="title"/>
          </p:nvPr>
        </p:nvSpPr>
        <p:spPr>
          <a:xfrm>
            <a:off x="460375" y="593725"/>
            <a:ext cx="8229600" cy="701675"/>
          </a:xfrm>
        </p:spPr>
        <p:txBody>
          <a:bodyPr vert="horz" wrap="square" lIns="91440" tIns="45720" rIns="91440" bIns="45720" anchor="ctr" anchorCtr="0">
            <a:spAutoFit/>
          </a:bodyPr>
          <a:p>
            <a:r>
              <a:rPr lang="en-US" altLang="en-US" sz="4000" b="1" dirty="0">
                <a:solidFill>
                  <a:srgbClr val="CC3300"/>
                </a:solidFill>
              </a:rPr>
              <a:t>Recursion vs. Iteration</a:t>
            </a:r>
            <a:endParaRPr lang="en-US" altLang="en-US" sz="4000" b="1" dirty="0">
              <a:solidFill>
                <a:srgbClr val="CC3300"/>
              </a:solidFill>
            </a:endParaRPr>
          </a:p>
        </p:txBody>
      </p:sp>
      <p:sp>
        <p:nvSpPr>
          <p:cNvPr id="35845" name="Slide Number Placeholder 5"/>
          <p:cNvSpPr txBox="1">
            <a:spLocks noGrp="1"/>
          </p:cNvSpPr>
          <p:nvPr/>
        </p:nvSpPr>
        <p:spPr>
          <a:xfrm>
            <a:off x="0" y="1271588"/>
            <a:ext cx="533400" cy="24447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lnSpc>
                <a:spcPct val="80000"/>
              </a:lnSpc>
              <a:spcBef>
                <a:spcPct val="0"/>
              </a:spcBef>
              <a:buFontTx/>
              <a:buNone/>
            </a:pPr>
            <a:fld id="{9A0DB2DC-4C9A-4742-B13C-FB6460FD3503}" type="slidenum">
              <a:rPr lang="en-US" altLang="en-US" sz="1200" b="1" dirty="0">
                <a:solidFill>
                  <a:srgbClr val="FFFFFF"/>
                </a:solidFill>
                <a:latin typeface="Arial" panose="020B0604020202020204" pitchFamily="34" charset="0"/>
              </a:rPr>
            </a:fld>
            <a:endParaRPr lang="en-US" altLang="en-US" sz="1200" b="1" dirty="0">
              <a:solidFill>
                <a:srgbClr val="FFFFFF"/>
              </a:solidFill>
              <a:latin typeface="Arial" panose="020B0604020202020204" pitchFamily="34" charset="0"/>
            </a:endParaRPr>
          </a:p>
        </p:txBody>
      </p:sp>
      <p:sp>
        <p:nvSpPr>
          <p:cNvPr id="1574915" name="Rectangle 3"/>
          <p:cNvSpPr>
            <a:spLocks noGrp="1"/>
          </p:cNvSpPr>
          <p:nvPr>
            <p:ph sz="quarter" idx="1"/>
          </p:nvPr>
        </p:nvSpPr>
        <p:spPr>
          <a:xfrm>
            <a:off x="457200" y="1600200"/>
            <a:ext cx="8229600" cy="340836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3200" dirty="0"/>
              <a:t>Some recursive algorithms can also be easily implemented </a:t>
            </a:r>
            <a:r>
              <a:rPr lang="en-US" altLang="en-US" sz="3200" b="1" dirty="0"/>
              <a:t>with loops</a:t>
            </a:r>
            <a:endParaRPr lang="en-US" altLang="en-US" sz="3200" b="1" dirty="0"/>
          </a:p>
          <a:p>
            <a:pPr marL="640080" lvl="1" indent="-273050"/>
            <a:r>
              <a:rPr lang="en-US" altLang="en-US" sz="2600" dirty="0"/>
              <a:t>When possible, it is usually better to use iteration, since we don’t have the overhead of the run-time stack (that we just saw on the previous slide)</a:t>
            </a:r>
            <a:endParaRPr lang="en-US" altLang="en-US" sz="2600" dirty="0"/>
          </a:p>
          <a:p>
            <a:pPr marL="319405" lvl="0" indent="-319405"/>
            <a:r>
              <a:rPr lang="en-US" altLang="en-US" sz="3200" dirty="0"/>
              <a:t>Other recursive algorithms are very difficult to do any other way</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574915">
                                            <p:txEl>
                                              <p:charRg st="218" end="284"/>
                                            </p:txEl>
                                          </p:spTgt>
                                        </p:tgtEl>
                                        <p:attrNameLst>
                                          <p:attrName>style.visibility</p:attrName>
                                        </p:attrNameLst>
                                      </p:cBhvr>
                                      <p:to>
                                        <p:strVal val="visible"/>
                                      </p:to>
                                    </p:set>
                                    <p:anim to="" calcmode="lin" valueType="num">
                                      <p:cBhvr>
                                        <p:cTn id="7" dur="1" fill="hold"/>
                                        <p:tgtEl>
                                          <p:spTgt spid="1574915">
                                            <p:txEl>
                                              <p:charRg st="218" end="284"/>
                                            </p:txEl>
                                          </p:spTgt>
                                        </p:tgtEl>
                                        <p:attrNameLst>
                                          <p:attrName>style.visibility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2AF1A10-2DBE-431B-9593-D54C01A1D7BA}" type="datetime1">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3" name="Picture 2"/>
          <p:cNvPicPr>
            <a:picLocks noChangeAspect="1"/>
          </p:cNvPicPr>
          <p:nvPr/>
        </p:nvPicPr>
        <p:blipFill>
          <a:blip r:embed="rId1"/>
          <a:stretch>
            <a:fillRect/>
          </a:stretch>
        </p:blipFill>
        <p:spPr>
          <a:xfrm>
            <a:off x="381000" y="1676400"/>
            <a:ext cx="6705600" cy="3076575"/>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705600" y="1524000"/>
            <a:ext cx="1390650" cy="26098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457200" y="2209800"/>
            <a:ext cx="6764655" cy="3863340"/>
          </a:xfrm>
          <a:prstGeom prst="rect">
            <a:avLst/>
          </a:prstGeom>
        </p:spPr>
      </p:pic>
      <p:pic>
        <p:nvPicPr>
          <p:cNvPr id="4" name="Picture 3"/>
          <p:cNvPicPr>
            <a:picLocks noChangeAspect="1"/>
          </p:cNvPicPr>
          <p:nvPr/>
        </p:nvPicPr>
        <p:blipFill>
          <a:blip r:embed="rId2"/>
          <a:srcRect b="52181"/>
          <a:stretch>
            <a:fillRect/>
          </a:stretch>
        </p:blipFill>
        <p:spPr>
          <a:xfrm>
            <a:off x="5638800" y="1981200"/>
            <a:ext cx="1314450" cy="3347720"/>
          </a:xfrm>
          <a:prstGeom prst="rect">
            <a:avLst/>
          </a:prstGeom>
        </p:spPr>
      </p:pic>
      <p:pic>
        <p:nvPicPr>
          <p:cNvPr id="5" name="Picture 4"/>
          <p:cNvPicPr>
            <a:picLocks noChangeAspect="1"/>
          </p:cNvPicPr>
          <p:nvPr/>
        </p:nvPicPr>
        <p:blipFill>
          <a:blip r:embed="rId2"/>
          <a:srcRect t="52245"/>
          <a:stretch>
            <a:fillRect/>
          </a:stretch>
        </p:blipFill>
        <p:spPr>
          <a:xfrm>
            <a:off x="7467600" y="2057400"/>
            <a:ext cx="1314450" cy="3343275"/>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609600" y="1838325"/>
            <a:ext cx="7667625" cy="3990975"/>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629400" y="1685925"/>
            <a:ext cx="2028825" cy="34861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838200" y="1371600"/>
            <a:ext cx="6946900" cy="5071110"/>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172200" y="1981200"/>
            <a:ext cx="2162175" cy="2714625"/>
          </a:xfrm>
          <a:prstGeom prst="rect">
            <a:avLst/>
          </a:prstGeom>
          <a:ln>
            <a:solidFill>
              <a:srgbClr val="00B0F0"/>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8195" name="Title 1"/>
          <p:cNvSpPr>
            <a:spLocks noGrp="1"/>
          </p:cNvSpPr>
          <p:nvPr>
            <p:ph type="title"/>
          </p:nvPr>
        </p:nvSpPr>
        <p:spPr>
          <a:xfrm>
            <a:off x="460375" y="381000"/>
            <a:ext cx="8229600" cy="701675"/>
          </a:xfrm>
        </p:spPr>
        <p:txBody>
          <a:bodyPr vert="horz" wrap="square" lIns="91440" tIns="45720" rIns="91440" bIns="45720" anchor="ctr" anchorCtr="0">
            <a:spAutoFit/>
          </a:bodyPr>
          <a:p>
            <a:r>
              <a:rPr lang="en-US" altLang="en-US" sz="4000" b="1" dirty="0">
                <a:solidFill>
                  <a:srgbClr val="CC3300"/>
                </a:solidFill>
              </a:rPr>
              <a:t>Recursive definition</a:t>
            </a:r>
            <a:endParaRPr lang="en-US" altLang="en-US" sz="4000" b="1" dirty="0">
              <a:solidFill>
                <a:srgbClr val="CC3300"/>
              </a:solidFill>
            </a:endParaRPr>
          </a:p>
        </p:txBody>
      </p:sp>
      <p:sp>
        <p:nvSpPr>
          <p:cNvPr id="8196" name="Content Placeholder 4"/>
          <p:cNvSpPr>
            <a:spLocks noGrp="1"/>
          </p:cNvSpPr>
          <p:nvPr>
            <p:ph sz="quarter" idx="1"/>
          </p:nvPr>
        </p:nvSpPr>
        <p:spPr>
          <a:xfrm>
            <a:off x="381000" y="1190625"/>
            <a:ext cx="8229600" cy="340741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200" dirty="0"/>
              <a:t>Wikipedia: “A recursive definition or inductive definition is one that defines something in terms of itself (that is, </a:t>
            </a:r>
            <a:r>
              <a:rPr lang="en-US" altLang="en-US" sz="2200" dirty="0">
                <a:hlinkClick r:id="rId1" tooltip="Recursion"/>
              </a:rPr>
              <a:t>recursively</a:t>
            </a:r>
            <a:r>
              <a:rPr lang="en-US" altLang="en-US" sz="2200" dirty="0"/>
              <a:t>). For it to work, the definition in any given case must be </a:t>
            </a:r>
            <a:r>
              <a:rPr lang="en-US" altLang="en-US" sz="2200" dirty="0">
                <a:hlinkClick r:id="rId2" tooltip="Well-founded relation"/>
              </a:rPr>
              <a:t>well-founded</a:t>
            </a:r>
            <a:r>
              <a:rPr lang="en-US" altLang="en-US" sz="2200" dirty="0"/>
              <a:t>, avoiding an </a:t>
            </a:r>
            <a:r>
              <a:rPr lang="en-US" altLang="en-US" sz="2200" dirty="0">
                <a:hlinkClick r:id="rId3" tooltip="Infinite regress"/>
              </a:rPr>
              <a:t>infinite regress</a:t>
            </a:r>
            <a:r>
              <a:rPr lang="en-US" altLang="en-US" sz="2200" dirty="0"/>
              <a:t>”.</a:t>
            </a:r>
            <a:endParaRPr lang="en-US" altLang="en-US" sz="2200" dirty="0"/>
          </a:p>
          <a:p>
            <a:pPr marL="319405" lvl="0" indent="-319405"/>
            <a:r>
              <a:rPr lang="en-US" altLang="en-US" sz="2200" dirty="0"/>
              <a:t> A </a:t>
            </a:r>
            <a:r>
              <a:rPr lang="en-US" altLang="en-US" sz="2200" b="1" dirty="0">
                <a:solidFill>
                  <a:srgbClr val="FF0000"/>
                </a:solidFill>
              </a:rPr>
              <a:t>recursive definition</a:t>
            </a:r>
            <a:r>
              <a:rPr lang="en-US" altLang="en-US" sz="2200" dirty="0"/>
              <a:t> consists of </a:t>
            </a:r>
            <a:r>
              <a:rPr lang="en-US" altLang="en-US" sz="2200" b="1" dirty="0">
                <a:solidFill>
                  <a:srgbClr val="FF0000"/>
                </a:solidFill>
              </a:rPr>
              <a:t>at least 2 parts</a:t>
            </a:r>
            <a:r>
              <a:rPr lang="en-US" altLang="en-US" sz="2200" dirty="0"/>
              <a:t>:</a:t>
            </a:r>
            <a:endParaRPr lang="en-US" altLang="en-US" sz="2200" dirty="0"/>
          </a:p>
          <a:p>
            <a:pPr marL="640080" lvl="1" indent="-273050">
              <a:buNone/>
            </a:pPr>
            <a:r>
              <a:rPr lang="en-US" altLang="en-US" sz="2200" dirty="0"/>
              <a:t>1) </a:t>
            </a:r>
            <a:r>
              <a:rPr lang="en-US" altLang="en-US" sz="2200" b="1" dirty="0">
                <a:solidFill>
                  <a:srgbClr val="FF0000"/>
                </a:solidFill>
              </a:rPr>
              <a:t>A base case</a:t>
            </a:r>
            <a:r>
              <a:rPr lang="en-US" altLang="en-US" sz="2200" b="1" dirty="0"/>
              <a:t> </a:t>
            </a:r>
            <a:r>
              <a:rPr lang="en-US" altLang="en-US" sz="2200" dirty="0"/>
              <a:t>(anchor or the ground case) that does </a:t>
            </a:r>
            <a:r>
              <a:rPr lang="en-US" altLang="en-US" sz="2200" u="sng" dirty="0"/>
              <a:t>not</a:t>
            </a:r>
            <a:r>
              <a:rPr lang="en-US" altLang="en-US" sz="2200" dirty="0"/>
              <a:t> contain a reference to its own type.</a:t>
            </a:r>
            <a:endParaRPr lang="en-US" altLang="en-US" sz="2200" dirty="0"/>
          </a:p>
          <a:p>
            <a:pPr marL="640080" lvl="1" indent="-273050">
              <a:buNone/>
            </a:pPr>
            <a:r>
              <a:rPr lang="en-US" altLang="en-US" sz="2200" dirty="0"/>
              <a:t>2) </a:t>
            </a:r>
            <a:r>
              <a:rPr lang="en-US" altLang="en-US" sz="2200" b="1" dirty="0">
                <a:solidFill>
                  <a:srgbClr val="FF0000"/>
                </a:solidFill>
              </a:rPr>
              <a:t>An inductive case</a:t>
            </a:r>
            <a:r>
              <a:rPr lang="en-US" altLang="en-US" sz="2200" b="1" dirty="0"/>
              <a:t> </a:t>
            </a:r>
            <a:r>
              <a:rPr lang="en-US" altLang="en-US" sz="2200" dirty="0"/>
              <a:t>that does contain a reference to its own type.</a:t>
            </a:r>
            <a:endParaRPr lang="en-US" altLang="en-US" sz="2200" dirty="0"/>
          </a:p>
          <a:p>
            <a:pPr marL="319405" lvl="0" indent="-319405">
              <a:buNone/>
            </a:pPr>
            <a:r>
              <a:rPr lang="en-US" altLang="en-US" sz="2200" dirty="0"/>
              <a:t>	For example: Define the set of natural numbers</a:t>
            </a:r>
            <a:endParaRPr lang="en-US" altLang="en-US" sz="2200" dirty="0"/>
          </a:p>
        </p:txBody>
      </p:sp>
      <p:graphicFrame>
        <p:nvGraphicFramePr>
          <p:cNvPr id="8197" name="Object 2"/>
          <p:cNvGraphicFramePr>
            <a:graphicFrameLocks noChangeAspect="1"/>
          </p:cNvGraphicFramePr>
          <p:nvPr/>
        </p:nvGraphicFramePr>
        <p:xfrm>
          <a:off x="1295400" y="4591050"/>
          <a:ext cx="6248400" cy="1657350"/>
        </p:xfrm>
        <a:graphic>
          <a:graphicData uri="http://schemas.openxmlformats.org/presentationml/2006/ole">
            <mc:AlternateContent xmlns:mc="http://schemas.openxmlformats.org/markup-compatibility/2006">
              <mc:Choice xmlns:v="urn:schemas-microsoft-com:vml" Requires="v">
                <p:oleObj spid="_x0000_s3076" name="" r:id="rId4" imgW="2489200" imgH="660400" progId="Equation.3">
                  <p:embed/>
                </p:oleObj>
              </mc:Choice>
              <mc:Fallback>
                <p:oleObj name="" r:id="rId4" imgW="2489200" imgH="660400" progId="Equation.3">
                  <p:embed/>
                  <p:pic>
                    <p:nvPicPr>
                      <p:cNvPr id="0" name="Picture 3075"/>
                      <p:cNvPicPr/>
                      <p:nvPr/>
                    </p:nvPicPr>
                    <p:blipFill>
                      <a:blip r:embed="rId5"/>
                      <a:stretch>
                        <a:fillRect/>
                      </a:stretch>
                    </p:blipFill>
                    <p:spPr>
                      <a:xfrm>
                        <a:off x="1295400" y="4591050"/>
                        <a:ext cx="6248400" cy="1657350"/>
                      </a:xfrm>
                      <a:prstGeom prst="rect">
                        <a:avLst/>
                      </a:prstGeom>
                      <a:noFill/>
                      <a:ln w="38100">
                        <a:noFill/>
                        <a:miter/>
                      </a:ln>
                    </p:spPr>
                  </p:pic>
                </p:oleObj>
              </mc:Fallback>
            </mc:AlternateContent>
          </a:graphicData>
        </a:graphic>
      </p:graphicFrame>
      <p:sp>
        <p:nvSpPr>
          <p:cNvPr id="8198" name="Slide Number Placeholder 5"/>
          <p:cNvSpPr txBox="1">
            <a:spLocks noGrp="1"/>
          </p:cNvSpPr>
          <p:nvPr/>
        </p:nvSpPr>
        <p:spPr>
          <a:xfrm>
            <a:off x="6553200" y="6356350"/>
            <a:ext cx="21336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/25</a:t>
            </a:r>
            <a:endParaRPr lang="en-US" altLang="en-US" sz="1200" dirty="0">
              <a:solidFill>
                <a:srgbClr val="898989"/>
              </a:solidFill>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914400" y="2057400"/>
            <a:ext cx="4648200" cy="3018790"/>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629400" y="2057400"/>
            <a:ext cx="868680" cy="29317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62000" y="1752600"/>
            <a:ext cx="7497445" cy="3538220"/>
          </a:xfrm>
          <a:prstGeom prst="rect">
            <a:avLst/>
          </a:prstGeom>
          <a:noFill/>
        </p:spPr>
        <p:txBody>
          <a:bodyPr wrap="square" rtlCol="0" anchor="t">
            <a:spAutoFit/>
          </a:bodyPr>
          <a:p>
            <a:r>
              <a:rPr lang="en-US" altLang="en-US" sz="2800" b="0"/>
              <a:t>Consider the following function:</a:t>
            </a:r>
            <a:endParaRPr lang="en-US" altLang="en-US" sz="2800" b="0"/>
          </a:p>
          <a:p>
            <a:r>
              <a:rPr lang="en-US" altLang="en-US" sz="2800" b="0"/>
              <a:t>int fun(int n)</a:t>
            </a:r>
            <a:endParaRPr lang="en-US" altLang="en-US" sz="2800" b="0"/>
          </a:p>
          <a:p>
            <a:r>
              <a:rPr lang="en-US" altLang="en-US" sz="2800" b="0"/>
              <a:t>{if(n == 1|| n == 2)</a:t>
            </a:r>
            <a:endParaRPr lang="en-US" altLang="en-US" sz="2800" b="0"/>
          </a:p>
          <a:p>
            <a:pPr indent="457200"/>
            <a:r>
              <a:rPr lang="en-US" altLang="en-US" sz="2800" b="0"/>
              <a:t>return(1);</a:t>
            </a:r>
            <a:endParaRPr lang="en-US" altLang="en-US" sz="2800" b="0"/>
          </a:p>
          <a:p>
            <a:r>
              <a:rPr lang="en-US" altLang="en-US" sz="2800" b="0"/>
              <a:t>else</a:t>
            </a:r>
            <a:endParaRPr lang="en-US" altLang="en-US" sz="2800" b="0"/>
          </a:p>
          <a:p>
            <a:pPr indent="457200"/>
            <a:r>
              <a:rPr lang="en-US" altLang="en-US" sz="2800" b="0"/>
              <a:t>return(fun(n-1) + 2*fun(n-2));</a:t>
            </a:r>
            <a:endParaRPr lang="en-US" altLang="en-US" sz="2800" b="0"/>
          </a:p>
          <a:p>
            <a:endParaRPr lang="en-US" altLang="en-US" sz="2800" b="0"/>
          </a:p>
          <a:p>
            <a:r>
              <a:rPr lang="en-US" altLang="en-US" sz="2800" b="0"/>
              <a:t>What is the value of fun(3)?</a:t>
            </a:r>
            <a:endParaRPr lang="en-US" altLang="en-US" sz="2800" b="0"/>
          </a:p>
        </p:txBody>
      </p:sp>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1"/>
          <a:stretch>
            <a:fillRect/>
          </a:stretch>
        </p:blipFill>
        <p:spPr>
          <a:xfrm>
            <a:off x="6553200" y="1828800"/>
            <a:ext cx="1504950" cy="33909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457200" y="1676400"/>
            <a:ext cx="8139430" cy="3140710"/>
          </a:xfrm>
          <a:prstGeom prst="rect">
            <a:avLst/>
          </a:prstGeom>
        </p:spPr>
      </p:pic>
      <p:pic>
        <p:nvPicPr>
          <p:cNvPr id="4" name="Picture 3"/>
          <p:cNvPicPr>
            <a:picLocks noChangeAspect="1"/>
          </p:cNvPicPr>
          <p:nvPr/>
        </p:nvPicPr>
        <p:blipFill>
          <a:blip r:embed="rId2"/>
          <a:stretch>
            <a:fillRect/>
          </a:stretch>
        </p:blipFill>
        <p:spPr>
          <a:xfrm>
            <a:off x="6477000" y="1447800"/>
            <a:ext cx="1832610" cy="2540000"/>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856615" y="1409700"/>
            <a:ext cx="7496175" cy="2990850"/>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962400" y="4587240"/>
            <a:ext cx="581025" cy="1676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3" name="Picture 2"/>
          <p:cNvPicPr>
            <a:picLocks noChangeAspect="1"/>
          </p:cNvPicPr>
          <p:nvPr/>
        </p:nvPicPr>
        <p:blipFill>
          <a:blip r:embed="rId1"/>
          <a:stretch>
            <a:fillRect/>
          </a:stretch>
        </p:blipFill>
        <p:spPr>
          <a:xfrm>
            <a:off x="762000" y="1752600"/>
            <a:ext cx="7400925" cy="4000500"/>
          </a:xfrm>
          <a:prstGeom prst="rect">
            <a:avLst/>
          </a:prstGeom>
        </p:spPr>
      </p:pic>
      <p:pic>
        <p:nvPicPr>
          <p:cNvPr id="4" name="Picture 3"/>
          <p:cNvPicPr>
            <a:picLocks noChangeAspect="1"/>
          </p:cNvPicPr>
          <p:nvPr/>
        </p:nvPicPr>
        <p:blipFill>
          <a:blip r:embed="rId2"/>
          <a:stretch>
            <a:fillRect/>
          </a:stretch>
        </p:blipFill>
        <p:spPr>
          <a:xfrm>
            <a:off x="6324600" y="1905000"/>
            <a:ext cx="1914525" cy="27813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09600" y="1600200"/>
            <a:ext cx="7858125" cy="3415030"/>
          </a:xfrm>
          <a:prstGeom prst="rect">
            <a:avLst/>
          </a:prstGeom>
          <a:noFill/>
        </p:spPr>
        <p:txBody>
          <a:bodyPr wrap="square" rtlCol="0" anchor="t">
            <a:spAutoFit/>
          </a:bodyPr>
          <a:p>
            <a:r>
              <a:rPr lang="en-US" altLang="en-US" sz="2400" b="0"/>
              <a:t>Consider the following function:</a:t>
            </a:r>
            <a:endParaRPr lang="en-US" altLang="en-US" sz="2400" b="0"/>
          </a:p>
          <a:p>
            <a:r>
              <a:rPr lang="en-US" altLang="en-US" sz="2400" b="0"/>
              <a:t>void fun(int n)</a:t>
            </a:r>
            <a:endParaRPr lang="en-US" altLang="en-US" sz="2400" b="0"/>
          </a:p>
          <a:p>
            <a:r>
              <a:rPr lang="en-US" altLang="en-US" sz="2400" b="0"/>
              <a:t>{  if(n&gt;0)</a:t>
            </a:r>
            <a:endParaRPr lang="en-US" altLang="en-US" sz="2400" b="0"/>
          </a:p>
          <a:p>
            <a:pPr indent="457200"/>
            <a:r>
              <a:rPr lang="en-US" altLang="en-US" sz="2400" b="0"/>
              <a:t>{  n = n/5;</a:t>
            </a:r>
            <a:endParaRPr lang="en-US" altLang="en-US" sz="2400" b="0"/>
          </a:p>
          <a:p>
            <a:pPr indent="457200"/>
            <a:r>
              <a:rPr lang="en-US" altLang="en-US" sz="2400" b="0"/>
              <a:t>   fun(n);</a:t>
            </a:r>
            <a:endParaRPr lang="en-US" altLang="en-US" sz="2400" b="0"/>
          </a:p>
          <a:p>
            <a:pPr indent="457200"/>
            <a:r>
              <a:rPr lang="en-US" altLang="en-US" sz="2400" b="0"/>
              <a:t>   System.out.print(" " + n);</a:t>
            </a:r>
            <a:endParaRPr lang="en-US" altLang="en-US" sz="2400" b="0"/>
          </a:p>
          <a:p>
            <a:pPr indent="457200"/>
            <a:r>
              <a:rPr lang="en-US" altLang="en-US" sz="2400" b="0"/>
              <a:t>}</a:t>
            </a:r>
            <a:endParaRPr lang="en-US" altLang="en-US" sz="2400" b="0"/>
          </a:p>
          <a:p>
            <a:r>
              <a:rPr lang="en-US" altLang="en-US" sz="2400" b="0"/>
              <a:t>}</a:t>
            </a:r>
            <a:endParaRPr lang="en-US" altLang="en-US" sz="2400" b="0"/>
          </a:p>
          <a:p>
            <a:r>
              <a:rPr lang="en-US" altLang="en-US" sz="2400" b="0"/>
              <a:t>What is the output when the statement fun(23); is run?</a:t>
            </a:r>
            <a:endParaRPr lang="en-US" altLang="en-US" sz="2400" b="0"/>
          </a:p>
        </p:txBody>
      </p:sp>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4" name="Picture 3"/>
          <p:cNvPicPr>
            <a:picLocks noChangeAspect="1"/>
          </p:cNvPicPr>
          <p:nvPr/>
        </p:nvPicPr>
        <p:blipFill>
          <a:blip r:embed="rId1"/>
          <a:stretch>
            <a:fillRect/>
          </a:stretch>
        </p:blipFill>
        <p:spPr>
          <a:xfrm>
            <a:off x="6781800" y="1600200"/>
            <a:ext cx="1209675" cy="2667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09600" y="1752600"/>
            <a:ext cx="7848600" cy="4476750"/>
          </a:xfrm>
          <a:prstGeom prst="rect">
            <a:avLst/>
          </a:prstGeom>
        </p:spPr>
      </p:pic>
      <p:sp>
        <p:nvSpPr>
          <p:cNvPr id="32772" name="Rectangle 2"/>
          <p:cNvSpPr>
            <a:spLocks noGrp="1"/>
          </p:cNvSpPr>
          <p:nvPr/>
        </p:nvSpPr>
        <p:spPr>
          <a:xfrm>
            <a:off x="685800" y="302260"/>
            <a:ext cx="7086600" cy="706755"/>
          </a:xfrm>
          <a:prstGeom prst="rect">
            <a:avLst/>
          </a:prstGeom>
          <a:noFill/>
          <a:ln w="9525">
            <a:noFill/>
          </a:ln>
        </p:spPr>
        <p:txBody>
          <a:bodyPr vert="horz" wrap="square" lIns="91440" tIns="45720" rIns="91440" bIns="45720" anchor="ctr" anchorCtr="0">
            <a:spAutoFit/>
          </a:bodyPr>
          <a:lstStyle>
            <a:lvl1pPr algn="ctr" rtl="0" eaLnBrk="0" fontAlgn="base" hangingPunct="0">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705600" y="457200"/>
            <a:ext cx="2000250" cy="1390650"/>
          </a:xfrm>
          <a:prstGeom prst="rect">
            <a:avLst/>
          </a:prstGeom>
        </p:spPr>
      </p:pic>
      <p:pic>
        <p:nvPicPr>
          <p:cNvPr id="6" name="Picture 5"/>
          <p:cNvPicPr>
            <a:picLocks noChangeAspect="1"/>
          </p:cNvPicPr>
          <p:nvPr/>
        </p:nvPicPr>
        <p:blipFill>
          <a:blip r:embed="rId3"/>
          <a:stretch>
            <a:fillRect/>
          </a:stretch>
        </p:blipFill>
        <p:spPr>
          <a:xfrm>
            <a:off x="6705600" y="2209800"/>
            <a:ext cx="2000250" cy="3390900"/>
          </a:xfrm>
          <a:prstGeom prst="rect">
            <a:avLst/>
          </a:prstGeom>
        </p:spPr>
      </p:pic>
      <p:sp>
        <p:nvSpPr>
          <p:cNvPr id="7" name="Rectangles 6"/>
          <p:cNvSpPr/>
          <p:nvPr/>
        </p:nvSpPr>
        <p:spPr>
          <a:xfrm>
            <a:off x="6477000" y="152400"/>
            <a:ext cx="2362200" cy="55626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sz="1200" dirty="0">
                <a:solidFill>
                  <a:srgbClr val="898989"/>
                </a:solidFill>
                <a:latin typeface="Arial" panose="020B0604020202020204" pitchFamily="34" charset="0"/>
              </a:rPr>
              <a:t>Data Structures and Algorithms in Java </a:t>
            </a:r>
            <a:endParaRPr sz="1200" dirty="0">
              <a:solidFill>
                <a:srgbClr val="898989"/>
              </a:solidFill>
              <a:latin typeface="Arial" panose="020B0604020202020204" pitchFamily="34" charset="0"/>
            </a:endParaRPr>
          </a:p>
        </p:txBody>
      </p:sp>
      <p:sp>
        <p:nvSpPr>
          <p:cNvPr id="3277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sz="1200" dirty="0">
                <a:solidFill>
                  <a:srgbClr val="898989"/>
                </a:solidFill>
                <a:latin typeface="Arial" panose="020B0604020202020204" pitchFamily="34" charset="0"/>
              </a:rPr>
            </a:fld>
            <a:r>
              <a:rPr sz="1200" dirty="0">
                <a:solidFill>
                  <a:srgbClr val="898989"/>
                </a:solidFill>
                <a:latin typeface="Arial" panose="020B0604020202020204" pitchFamily="34" charset="0"/>
              </a:rPr>
              <a:t>/23</a:t>
            </a:r>
            <a:endParaRPr sz="1200" dirty="0">
              <a:solidFill>
                <a:srgbClr val="898989"/>
              </a:solidFill>
              <a:latin typeface="Arial" panose="020B0604020202020204" pitchFamily="34" charset="0"/>
            </a:endParaRPr>
          </a:p>
        </p:txBody>
      </p:sp>
      <p:sp>
        <p:nvSpPr>
          <p:cNvPr id="32772" name="Rectangle 2"/>
          <p:cNvSpPr>
            <a:spLocks noGrp="1"/>
          </p:cNvSpPr>
          <p:nvPr>
            <p:ph type="title"/>
          </p:nvPr>
        </p:nvSpPr>
        <p:spPr>
          <a:xfrm>
            <a:off x="685800" y="302260"/>
            <a:ext cx="7086600" cy="706755"/>
          </a:xfrm>
        </p:spPr>
        <p:txBody>
          <a:bodyPr vert="horz" wrap="square" lIns="91440" tIns="45720" rIns="91440" bIns="45720" anchor="ctr" anchorCtr="0">
            <a:spAutoFit/>
          </a:bodyPr>
          <a:p>
            <a:r>
              <a:rPr lang="en-US" sz="4000" b="1" kern="1200" dirty="0">
                <a:solidFill>
                  <a:srgbClr val="CC3300"/>
                </a:solidFill>
                <a:latin typeface="+mj-lt"/>
                <a:ea typeface="+mj-ea"/>
                <a:cs typeface="Arial" panose="020B0604020202020204" pitchFamily="34" charset="0"/>
              </a:rPr>
              <a:t>Exercise</a:t>
            </a:r>
            <a:endParaRPr lang="en-US" sz="4000" b="1" kern="1200" dirty="0">
              <a:solidFill>
                <a:srgbClr val="CC3300"/>
              </a:solidFill>
              <a:latin typeface="+mj-lt"/>
              <a:ea typeface="+mj-ea"/>
              <a:cs typeface="Arial" panose="020B0604020202020204" pitchFamily="34" charset="0"/>
            </a:endParaRPr>
          </a:p>
        </p:txBody>
      </p:sp>
      <p:sp>
        <p:nvSpPr>
          <p:cNvPr id="32773" name="Rectangle 3"/>
          <p:cNvSpPr>
            <a:spLocks noGrp="1"/>
          </p:cNvSpPr>
          <p:nvPr>
            <p:ph idx="1"/>
          </p:nvPr>
        </p:nvSpPr>
        <p:spPr>
          <a:xfrm>
            <a:off x="762000" y="1828800"/>
            <a:ext cx="7948930" cy="3860165"/>
          </a:xfrm>
        </p:spPr>
        <p:txBody>
          <a:bodyPr vert="horz" wrap="square" lIns="91440" tIns="45720" rIns="91440" bIns="45720" anchor="t" anchorCtr="0">
            <a:spAutoFit/>
          </a:bodyPr>
          <a:p>
            <a:pPr marL="457200" lvl="1" algn="l">
              <a:lnSpc>
                <a:spcPct val="90000"/>
              </a:lnSpc>
              <a:buClrTx/>
              <a:buSzTx/>
              <a:buNone/>
            </a:pPr>
            <a:r>
              <a:rPr lang="en-US" altLang="en-US" b="1"/>
              <a:t>Using Recursive Algorithms</a:t>
            </a:r>
            <a:endParaRPr lang="en-US" altLang="en-US" b="1"/>
          </a:p>
          <a:p>
            <a:pPr marL="457200" lvl="1" algn="l">
              <a:lnSpc>
                <a:spcPct val="90000"/>
              </a:lnSpc>
              <a:buClrTx/>
              <a:buSzTx/>
              <a:buNone/>
            </a:pPr>
            <a:r>
              <a:rPr lang="en-US" altLang="en-US" sz="2400">
                <a:sym typeface="+mn-ea"/>
              </a:rPr>
              <a:t>- Write a program to convert decimal to binary</a:t>
            </a:r>
            <a:endParaRPr lang="en-US" altLang="en-US" sz="2400"/>
          </a:p>
          <a:p>
            <a:pPr marL="457200" lvl="1" algn="l">
              <a:lnSpc>
                <a:spcPct val="90000"/>
              </a:lnSpc>
              <a:buClrTx/>
              <a:buSzTx/>
              <a:buNone/>
            </a:pPr>
            <a:r>
              <a:rPr lang="en-US" altLang="en-US" sz="2400">
                <a:sym typeface="+mn-ea"/>
              </a:rPr>
              <a:t>- Write a program to calculate the factorial of an integer n</a:t>
            </a:r>
            <a:endParaRPr lang="en-US" altLang="en-US" sz="2400"/>
          </a:p>
          <a:p>
            <a:pPr marL="457200" lvl="1" algn="l">
              <a:lnSpc>
                <a:spcPct val="90000"/>
              </a:lnSpc>
              <a:buClrTx/>
              <a:buSzTx/>
              <a:buNone/>
            </a:pPr>
            <a:r>
              <a:rPr lang="en-US" altLang="en-US" sz="2400">
                <a:sym typeface="+mn-ea"/>
              </a:rPr>
              <a:t>- Write a program to calculate the fibonacci number</a:t>
            </a:r>
            <a:endParaRPr lang="en-US" altLang="en-US" sz="2400"/>
          </a:p>
          <a:p>
            <a:pPr marL="457200" lvl="1" algn="l">
              <a:lnSpc>
                <a:spcPct val="90000"/>
              </a:lnSpc>
              <a:buClrTx/>
              <a:buSzTx/>
              <a:buNone/>
            </a:pPr>
            <a:endParaRPr lang="en-US" altLang="en-US"/>
          </a:p>
          <a:p>
            <a:pPr marL="457200" lvl="1" algn="l">
              <a:lnSpc>
                <a:spcPct val="90000"/>
              </a:lnSpc>
              <a:buClrTx/>
              <a:buSzTx/>
              <a:buNone/>
            </a:pPr>
            <a:r>
              <a:rPr lang="en-US" altLang="en-US" b="1"/>
              <a:t>Using Loops</a:t>
            </a:r>
            <a:endParaRPr lang="en-US" altLang="en-US" b="1"/>
          </a:p>
          <a:p>
            <a:pPr marL="457200" lvl="1" algn="l">
              <a:lnSpc>
                <a:spcPct val="90000"/>
              </a:lnSpc>
              <a:buClrTx/>
              <a:buSzTx/>
              <a:buNone/>
            </a:pPr>
            <a:r>
              <a:rPr lang="en-US" altLang="en-US" sz="2000">
                <a:solidFill>
                  <a:schemeClr val="tx1"/>
                </a:solidFill>
                <a:cs typeface="+mn-lt"/>
              </a:rPr>
              <a:t>- </a:t>
            </a:r>
            <a:r>
              <a:rPr lang="en-US" altLang="en-US" sz="2400"/>
              <a:t>Write a program to convert decimal to binary</a:t>
            </a:r>
            <a:endParaRPr lang="en-US" altLang="en-US" sz="2400"/>
          </a:p>
          <a:p>
            <a:pPr marL="457200" lvl="1" algn="l">
              <a:lnSpc>
                <a:spcPct val="90000"/>
              </a:lnSpc>
              <a:buClrTx/>
              <a:buSzTx/>
              <a:buNone/>
            </a:pPr>
            <a:r>
              <a:rPr lang="en-US" altLang="en-US" sz="2400"/>
              <a:t>- Write a program to calculate the factorial of an integer n</a:t>
            </a:r>
            <a:endParaRPr lang="en-US" altLang="en-US" sz="2400"/>
          </a:p>
          <a:p>
            <a:pPr marL="457200" lvl="1" algn="l">
              <a:lnSpc>
                <a:spcPct val="90000"/>
              </a:lnSpc>
              <a:buClrTx/>
              <a:buSzTx/>
              <a:buNone/>
            </a:pPr>
            <a:r>
              <a:rPr lang="en-US" altLang="en-US" sz="2400"/>
              <a:t>- Write a program to calculate the fibonacci number</a:t>
            </a:r>
            <a:endParaRPr lang="en-US" altLang="en-US" sz="240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686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36868" name="Rectangle 2"/>
          <p:cNvSpPr>
            <a:spLocks noGrp="1"/>
          </p:cNvSpPr>
          <p:nvPr>
            <p:ph type="title"/>
          </p:nvPr>
        </p:nvSpPr>
        <p:spPr>
          <a:xfrm>
            <a:off x="612775" y="457200"/>
            <a:ext cx="7083425" cy="701675"/>
          </a:xfrm>
        </p:spPr>
        <p:txBody>
          <a:bodyPr vert="horz" wrap="square" lIns="91440" tIns="45720" rIns="91440" bIns="45720" anchor="ctr" anchorCtr="0">
            <a:spAutoFit/>
          </a:bodyPr>
          <a:p>
            <a:r>
              <a:rPr lang="en-US" altLang="en-US" sz="4000" b="1" dirty="0">
                <a:solidFill>
                  <a:srgbClr val="CC3300"/>
                </a:solidFill>
              </a:rPr>
              <a:t>Summary</a:t>
            </a:r>
            <a:endParaRPr lang="en-US" altLang="en-US" sz="4000" b="1" dirty="0">
              <a:solidFill>
                <a:srgbClr val="CC3300"/>
              </a:solidFill>
            </a:endParaRPr>
          </a:p>
        </p:txBody>
      </p:sp>
      <p:sp>
        <p:nvSpPr>
          <p:cNvPr id="36869" name="Rectangle 3"/>
          <p:cNvSpPr>
            <a:spLocks noGrp="1"/>
          </p:cNvSpPr>
          <p:nvPr>
            <p:ph sz="quarter" idx="1"/>
          </p:nvPr>
        </p:nvSpPr>
        <p:spPr>
          <a:xfrm>
            <a:off x="381000" y="1417638"/>
            <a:ext cx="8458200" cy="4767262"/>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2800" dirty="0"/>
              <a:t>Recursive definitions are programming concepts that define themselves</a:t>
            </a:r>
            <a:endParaRPr lang="en-US" altLang="en-US" sz="2800" i="1" dirty="0"/>
          </a:p>
          <a:p>
            <a:pPr marL="319405" lvl="0" indent="-319405"/>
            <a:r>
              <a:rPr lang="en-US" altLang="en-US" sz="2800" dirty="0"/>
              <a:t>Recursive definitions serve two purposes:</a:t>
            </a:r>
            <a:endParaRPr lang="en-US" altLang="en-US" sz="2800" dirty="0"/>
          </a:p>
          <a:p>
            <a:pPr lvl="1"/>
            <a:r>
              <a:rPr lang="en-US" altLang="en-US" sz="2800" dirty="0"/>
              <a:t>Generating</a:t>
            </a:r>
            <a:r>
              <a:rPr lang="en-US" altLang="en-US" sz="2800" i="1" dirty="0"/>
              <a:t> </a:t>
            </a:r>
            <a:r>
              <a:rPr lang="en-US" altLang="en-US" sz="2800" dirty="0"/>
              <a:t>new elements</a:t>
            </a:r>
            <a:endParaRPr lang="en-US" altLang="en-US" sz="2800" dirty="0"/>
          </a:p>
          <a:p>
            <a:pPr lvl="1"/>
            <a:r>
              <a:rPr lang="en-US" altLang="en-US" sz="2800" dirty="0"/>
              <a:t>Testing</a:t>
            </a:r>
            <a:r>
              <a:rPr lang="en-US" altLang="en-US" sz="2800" i="1" dirty="0"/>
              <a:t> </a:t>
            </a:r>
            <a:r>
              <a:rPr lang="en-US" altLang="en-US" sz="2800" dirty="0"/>
              <a:t>whether an element belongs to a set</a:t>
            </a:r>
            <a:endParaRPr lang="en-US" altLang="en-US" sz="2800" dirty="0"/>
          </a:p>
          <a:p>
            <a:pPr marL="319405" lvl="0" indent="-319405"/>
            <a:r>
              <a:rPr lang="en-US" altLang="en-US" sz="2800" dirty="0"/>
              <a:t>Recursive definitions are frequently used to define functions and sequences of numbers</a:t>
            </a:r>
            <a:endParaRPr lang="en-US" altLang="en-US" sz="2800" dirty="0"/>
          </a:p>
          <a:p>
            <a:pPr marL="319405" lvl="0" indent="-319405">
              <a:lnSpc>
                <a:spcPct val="95000"/>
              </a:lnSpc>
            </a:pPr>
            <a:r>
              <a:rPr lang="en-US" altLang="en-US" sz="2800" dirty="0"/>
              <a:t>Tail recursion is characterized by the use of only one recursive call at the very end of a method implementation.</a:t>
            </a:r>
            <a:endParaRPr lang="en-US" alt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38915"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/25</a:t>
            </a:r>
            <a:endParaRPr lang="en-US" altLang="en-US" sz="1200" dirty="0">
              <a:solidFill>
                <a:srgbClr val="898989"/>
              </a:solidFill>
              <a:latin typeface="Arial" panose="020B0604020202020204" pitchFamily="34" charset="0"/>
            </a:endParaRPr>
          </a:p>
        </p:txBody>
      </p:sp>
      <p:sp>
        <p:nvSpPr>
          <p:cNvPr id="38916" name="Rectangle 2"/>
          <p:cNvSpPr>
            <a:spLocks noGrp="1"/>
          </p:cNvSpPr>
          <p:nvPr>
            <p:ph type="title"/>
          </p:nvPr>
        </p:nvSpPr>
        <p:spPr>
          <a:xfrm>
            <a:off x="457200" y="495300"/>
            <a:ext cx="8229600" cy="701675"/>
          </a:xfrm>
        </p:spPr>
        <p:txBody>
          <a:bodyPr vert="horz" wrap="square" lIns="91440" tIns="45720" rIns="91440" bIns="45720" anchor="ctr" anchorCtr="0">
            <a:spAutoFit/>
          </a:bodyPr>
          <a:p>
            <a:r>
              <a:rPr lang="en-US" altLang="en-US" sz="4000" b="1" kern="1200" dirty="0">
                <a:solidFill>
                  <a:srgbClr val="CC3300"/>
                </a:solidFill>
                <a:latin typeface="+mj-lt"/>
                <a:ea typeface="+mj-ea"/>
                <a:cs typeface="Arial" panose="020B0604020202020204" pitchFamily="34" charset="0"/>
              </a:rPr>
              <a:t>Reading at home</a:t>
            </a:r>
            <a:endParaRPr lang="en-US" altLang="en-US" sz="4000" b="1" kern="1200" dirty="0">
              <a:solidFill>
                <a:srgbClr val="CC3300"/>
              </a:solidFill>
              <a:latin typeface="+mj-lt"/>
              <a:ea typeface="Arial" panose="020B0604020202020204" pitchFamily="34" charset="0"/>
              <a:cs typeface="+mj-cs"/>
            </a:endParaRPr>
          </a:p>
        </p:txBody>
      </p:sp>
      <p:sp>
        <p:nvSpPr>
          <p:cNvPr id="38917" name="Text Box 3"/>
          <p:cNvSpPr txBox="1"/>
          <p:nvPr/>
        </p:nvSpPr>
        <p:spPr>
          <a:xfrm>
            <a:off x="1524000" y="1219200"/>
            <a:ext cx="5791200" cy="369888"/>
          </a:xfrm>
          <a:prstGeom prst="rect">
            <a:avLst/>
          </a:prstGeom>
          <a:solidFill>
            <a:srgbClr val="FFCC99"/>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ctr" eaLnBrk="1" hangingPunct="1">
              <a:spcBef>
                <a:spcPct val="50000"/>
              </a:spcBef>
              <a:buFontTx/>
              <a:buNone/>
            </a:pPr>
            <a:r>
              <a:rPr lang="en-US" altLang="en-US" sz="1800" b="1" dirty="0">
                <a:latin typeface="Arial" panose="020B0604020202020204" pitchFamily="34" charset="0"/>
              </a:rPr>
              <a:t>Text book: Data Structures and Algorithms in Java</a:t>
            </a:r>
            <a:endParaRPr lang="en-US" altLang="en-US" sz="1800" b="1" dirty="0">
              <a:latin typeface="Arial" panose="020B0604020202020204" pitchFamily="34" charset="0"/>
            </a:endParaRPr>
          </a:p>
        </p:txBody>
      </p:sp>
      <p:sp>
        <p:nvSpPr>
          <p:cNvPr id="38918" name="Rectangle 3"/>
          <p:cNvSpPr/>
          <p:nvPr/>
        </p:nvSpPr>
        <p:spPr>
          <a:xfrm>
            <a:off x="1524000" y="1905000"/>
            <a:ext cx="5943600" cy="446246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319405" lvl="0" indent="-319405">
              <a:buNone/>
            </a:pPr>
            <a:r>
              <a:rPr lang="en-US" altLang="en-US" sz="2000" dirty="0"/>
              <a:t>5 Recursion 189</a:t>
            </a:r>
            <a:endParaRPr lang="en-US" altLang="en-US" sz="2000" dirty="0"/>
          </a:p>
          <a:p>
            <a:pPr marL="319405" lvl="0" indent="-319405">
              <a:buNone/>
            </a:pPr>
            <a:r>
              <a:rPr lang="en-US" altLang="en-US" sz="2000" dirty="0"/>
              <a:t>5.1 Illustrative Examples   -  191</a:t>
            </a:r>
            <a:endParaRPr lang="en-US" altLang="en-US" sz="2000" dirty="0"/>
          </a:p>
          <a:p>
            <a:pPr marL="319405" lvl="0" indent="-319405">
              <a:buNone/>
            </a:pPr>
            <a:r>
              <a:rPr lang="en-US" altLang="en-US" sz="2000" dirty="0"/>
              <a:t>5.1.1 The Factorial Function   -191</a:t>
            </a:r>
            <a:endParaRPr lang="en-US" altLang="en-US" sz="2000" dirty="0"/>
          </a:p>
          <a:p>
            <a:pPr marL="319405" lvl="0" indent="-319405">
              <a:buNone/>
            </a:pPr>
            <a:r>
              <a:rPr lang="en-US" altLang="en-US" sz="2000" dirty="0"/>
              <a:t>5.1.3 Binary Search   -   196</a:t>
            </a:r>
            <a:endParaRPr lang="en-US" altLang="en-US" sz="2000" dirty="0"/>
          </a:p>
          <a:p>
            <a:pPr marL="319405" lvl="0" indent="-319405">
              <a:buNone/>
            </a:pPr>
            <a:r>
              <a:rPr lang="en-US" altLang="en-US" sz="2000" dirty="0"/>
              <a:t>5.1.4 File Systems   -   198</a:t>
            </a:r>
            <a:endParaRPr lang="en-US" altLang="en-US" sz="2000" dirty="0"/>
          </a:p>
          <a:p>
            <a:pPr marL="319405" lvl="0" indent="-319405">
              <a:buNone/>
            </a:pPr>
            <a:r>
              <a:rPr lang="en-US" altLang="en-US" sz="2000" dirty="0"/>
              <a:t>5.2 Analyzing Recursive Algorithms  -  202</a:t>
            </a:r>
            <a:endParaRPr lang="en-US" altLang="en-US" sz="2000" dirty="0"/>
          </a:p>
          <a:p>
            <a:pPr marL="319405" lvl="0" indent="-319405">
              <a:buNone/>
            </a:pPr>
            <a:r>
              <a:rPr lang="en-US" altLang="en-US" sz="2000" dirty="0"/>
              <a:t>5.3 Further Examples of Recursion  -  206</a:t>
            </a:r>
            <a:endParaRPr lang="en-US" altLang="en-US" sz="2000" dirty="0"/>
          </a:p>
          <a:p>
            <a:pPr marL="319405" lvl="0" indent="-319405">
              <a:buNone/>
            </a:pPr>
            <a:r>
              <a:rPr lang="en-US" altLang="en-US" sz="2000" dirty="0"/>
              <a:t>5.3.1 Linear Recursion   -  206</a:t>
            </a:r>
            <a:endParaRPr lang="en-US" altLang="en-US" sz="2000" dirty="0"/>
          </a:p>
          <a:p>
            <a:pPr marL="319405" lvl="0" indent="-319405">
              <a:buNone/>
            </a:pPr>
            <a:r>
              <a:rPr lang="en-US" altLang="en-US" sz="2000" dirty="0"/>
              <a:t>5.3.2 Binary Recursion   - . 211</a:t>
            </a:r>
            <a:endParaRPr lang="en-US" altLang="en-US" sz="2000" dirty="0"/>
          </a:p>
          <a:p>
            <a:pPr marL="319405" lvl="0" indent="-319405">
              <a:buNone/>
            </a:pPr>
            <a:r>
              <a:rPr lang="en-US" altLang="en-US" sz="2000" dirty="0"/>
              <a:t>5.3.3 Multiple Recursion   - 212</a:t>
            </a:r>
            <a:endParaRPr lang="en-US" altLang="en-US" sz="2000" dirty="0"/>
          </a:p>
          <a:p>
            <a:pPr marL="319405" lvl="0" indent="-319405">
              <a:buNone/>
            </a:pPr>
            <a:r>
              <a:rPr lang="en-US" altLang="en-US" sz="2000" dirty="0"/>
              <a:t>5.4 Designing Recursive Algorithms  -  214</a:t>
            </a:r>
            <a:endParaRPr lang="en-US" altLang="en-US" sz="2000" dirty="0"/>
          </a:p>
          <a:p>
            <a:pPr marL="319405" lvl="0" indent="-319405">
              <a:buNone/>
            </a:pPr>
            <a:r>
              <a:rPr lang="en-US" altLang="en-US" sz="2000" dirty="0"/>
              <a:t>5.6 Eliminating Tail Recursion   -. 219</a:t>
            </a:r>
            <a:endParaRPr lang="en-US" altLang="en-US" sz="2000" dirty="0">
              <a:solidFill>
                <a:schemeClr val="hlink"/>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9219" name="Title 1"/>
          <p:cNvSpPr>
            <a:spLocks noGrp="1"/>
          </p:cNvSpPr>
          <p:nvPr>
            <p:ph type="title"/>
          </p:nvPr>
        </p:nvSpPr>
        <p:spPr>
          <a:xfrm>
            <a:off x="460375" y="554038"/>
            <a:ext cx="8229600" cy="584200"/>
          </a:xfrm>
        </p:spPr>
        <p:txBody>
          <a:bodyPr vert="horz" wrap="square" lIns="91440" tIns="45720" rIns="91440" bIns="45720" anchor="ctr" anchorCtr="0">
            <a:spAutoFit/>
          </a:bodyPr>
          <a:p>
            <a:r>
              <a:rPr lang="en-US" altLang="en-US" sz="3200" b="1" dirty="0">
                <a:solidFill>
                  <a:srgbClr val="CC3300"/>
                </a:solidFill>
              </a:rPr>
              <a:t>Some other examples for recursive definition</a:t>
            </a:r>
            <a:endParaRPr lang="en-US" altLang="en-US" sz="3200" b="1" dirty="0">
              <a:solidFill>
                <a:srgbClr val="CC3300"/>
              </a:solidFill>
            </a:endParaRPr>
          </a:p>
        </p:txBody>
      </p:sp>
      <p:sp>
        <p:nvSpPr>
          <p:cNvPr id="9220" name="Content Placeholder 4"/>
          <p:cNvSpPr>
            <a:spLocks noGrp="1"/>
          </p:cNvSpPr>
          <p:nvPr>
            <p:ph sz="quarter" idx="1"/>
          </p:nvPr>
        </p:nvSpPr>
        <p:spPr>
          <a:xfrm>
            <a:off x="2133600" y="2590800"/>
            <a:ext cx="6172200" cy="895350"/>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buNone/>
            </a:pPr>
            <a:r>
              <a:rPr lang="en-US" altLang="en-US" dirty="0">
                <a:latin typeface="Courier New" panose="02070309020205020404" pitchFamily="49" charset="0"/>
                <a:cs typeface="Courier New" panose="02070309020205020404" pitchFamily="49" charset="0"/>
              </a:rPr>
              <a:t>1 if n = 0 (anchor) </a:t>
            </a:r>
            <a:endParaRPr lang="en-US" altLang="en-US" dirty="0">
              <a:latin typeface="Courier New" panose="02070309020205020404" pitchFamily="49" charset="0"/>
              <a:cs typeface="Courier New" panose="02070309020205020404" pitchFamily="49" charset="0"/>
            </a:endParaRPr>
          </a:p>
          <a:p>
            <a:pPr marL="319405" lvl="0" indent="-319405">
              <a:buNone/>
            </a:pPr>
            <a:r>
              <a:rPr lang="en-US" altLang="en-US" dirty="0">
                <a:latin typeface="Courier New" panose="02070309020205020404" pitchFamily="49" charset="0"/>
                <a:cs typeface="Courier New" panose="02070309020205020404" pitchFamily="49" charset="0"/>
              </a:rPr>
              <a:t>n*(n-1)! if n&gt;0 (inductive step)</a:t>
            </a:r>
            <a:endParaRPr lang="en-US" altLang="en-US" dirty="0">
              <a:latin typeface="Courier New" panose="02070309020205020404" pitchFamily="49" charset="0"/>
              <a:ea typeface="Courier New" panose="02070309020205020404" pitchFamily="49" charset="0"/>
            </a:endParaRPr>
          </a:p>
        </p:txBody>
      </p:sp>
      <p:sp>
        <p:nvSpPr>
          <p:cNvPr id="9221" name="AutoShape 7"/>
          <p:cNvSpPr/>
          <p:nvPr/>
        </p:nvSpPr>
        <p:spPr>
          <a:xfrm>
            <a:off x="1981200" y="2667000"/>
            <a:ext cx="152400" cy="914400"/>
          </a:xfrm>
          <a:prstGeom prst="leftBrace">
            <a:avLst>
              <a:gd name="adj1" fmla="val 50000"/>
              <a:gd name="adj2" fmla="val 50000"/>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en-US" altLang="en-US" sz="4400" b="1" dirty="0">
              <a:latin typeface="Arial" panose="020B0604020202020204" pitchFamily="34" charset="0"/>
            </a:endParaRPr>
          </a:p>
        </p:txBody>
      </p:sp>
      <p:sp>
        <p:nvSpPr>
          <p:cNvPr id="9222" name="Text Box 8"/>
          <p:cNvSpPr txBox="1"/>
          <p:nvPr/>
        </p:nvSpPr>
        <p:spPr>
          <a:xfrm>
            <a:off x="1295400" y="2844800"/>
            <a:ext cx="838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n! =</a:t>
            </a:r>
            <a:endParaRPr lang="en-US" altLang="en-US" sz="2400" dirty="0">
              <a:latin typeface="Arial" panose="020B0604020202020204" pitchFamily="34" charset="0"/>
            </a:endParaRPr>
          </a:p>
        </p:txBody>
      </p:sp>
      <p:sp>
        <p:nvSpPr>
          <p:cNvPr id="10" name="Content Placeholder 4"/>
          <p:cNvSpPr txBox="1"/>
          <p:nvPr/>
        </p:nvSpPr>
        <p:spPr bwMode="auto">
          <a:xfrm>
            <a:off x="685800" y="4114800"/>
            <a:ext cx="7620000" cy="523875"/>
          </a:xfrm>
          <a:prstGeom prst="rect">
            <a:avLst/>
          </a:prstGeom>
          <a:noFill/>
          <a:ln w="9525">
            <a:noFill/>
            <a:miter lim="800000"/>
          </a:ln>
        </p:spPr>
        <p:txBody>
          <a:bodyPr>
            <a:spAutoFit/>
          </a:bodyPr>
          <a:lstStyle/>
          <a:p>
            <a:pPr marL="319405" marR="0" indent="-319405" defTabSz="914400">
              <a:spcBef>
                <a:spcPct val="20000"/>
              </a:spcBef>
              <a:buClrTx/>
              <a:buSzTx/>
              <a:buFont typeface="Arial" panose="020B0604020202020204" pitchFamily="34" charset="0"/>
              <a:buChar char="•"/>
              <a:defRPr/>
            </a:pPr>
            <a:r>
              <a:rPr kumimoji="0" lang="en-US" sz="2800" b="0" kern="1200" cap="none" spc="0" normalizeH="0" baseline="0" noProof="0" dirty="0">
                <a:latin typeface="+mn-lt"/>
                <a:ea typeface="+mn-ea"/>
                <a:cs typeface="+mn-cs"/>
              </a:rPr>
              <a:t>The Fibonacci sequence of natural numbers:</a:t>
            </a:r>
            <a:endParaRPr kumimoji="0" lang="en-US" sz="2800" b="0" kern="1200" cap="none" spc="0" normalizeH="0" baseline="0" noProof="0" dirty="0">
              <a:latin typeface="+mn-lt"/>
              <a:ea typeface="+mn-ea"/>
              <a:cs typeface="+mn-cs"/>
            </a:endParaRPr>
          </a:p>
        </p:txBody>
      </p:sp>
      <p:sp>
        <p:nvSpPr>
          <p:cNvPr id="11" name="Left Brace 10"/>
          <p:cNvSpPr/>
          <p:nvPr/>
        </p:nvSpPr>
        <p:spPr>
          <a:xfrm>
            <a:off x="2667000" y="4800600"/>
            <a:ext cx="228600" cy="1066800"/>
          </a:xfrm>
          <a:prstGeom prst="leftBrace">
            <a:avLst/>
          </a:prstGeom>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225" name="TextBox 7"/>
          <p:cNvSpPr txBox="1"/>
          <p:nvPr/>
        </p:nvSpPr>
        <p:spPr>
          <a:xfrm>
            <a:off x="2971800" y="4724400"/>
            <a:ext cx="4233863" cy="1187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2400" dirty="0">
                <a:latin typeface="Tw Cen MT" panose="020B0602020104020603" pitchFamily="34" charset="0"/>
              </a:rPr>
              <a:t>n  			if n&lt;2</a:t>
            </a:r>
            <a:endParaRPr lang="en-US" altLang="en-US" sz="2400" dirty="0">
              <a:latin typeface="Tw Cen MT" panose="020B0602020104020603" pitchFamily="34" charset="0"/>
            </a:endParaRPr>
          </a:p>
          <a:p>
            <a:pPr marL="0" lvl="0" indent="0" eaLnBrk="1" hangingPunct="1">
              <a:spcBef>
                <a:spcPct val="0"/>
              </a:spcBef>
              <a:buFontTx/>
              <a:buNone/>
            </a:pPr>
            <a:endParaRPr lang="en-US" altLang="en-US" sz="2400" dirty="0">
              <a:latin typeface="Tw Cen MT" panose="020B0602020104020603" pitchFamily="34" charset="0"/>
            </a:endParaRPr>
          </a:p>
          <a:p>
            <a:pPr marL="0" lvl="0" indent="0" eaLnBrk="1" hangingPunct="1">
              <a:spcBef>
                <a:spcPct val="0"/>
              </a:spcBef>
              <a:buFontTx/>
              <a:buNone/>
            </a:pPr>
            <a:r>
              <a:rPr lang="en-US" altLang="en-US" sz="2400" dirty="0">
                <a:latin typeface="Tw Cen MT" panose="020B0602020104020603" pitchFamily="34" charset="0"/>
              </a:rPr>
              <a:t>fibo(n-1) +fibo(n-2)	otherwise</a:t>
            </a:r>
            <a:endParaRPr lang="en-US" altLang="en-US" sz="2400" dirty="0">
              <a:latin typeface="Tw Cen MT" panose="020B0602020104020603" pitchFamily="34" charset="0"/>
            </a:endParaRPr>
          </a:p>
        </p:txBody>
      </p:sp>
      <p:sp>
        <p:nvSpPr>
          <p:cNvPr id="9226" name="Text Box 10"/>
          <p:cNvSpPr txBox="1"/>
          <p:nvPr/>
        </p:nvSpPr>
        <p:spPr>
          <a:xfrm>
            <a:off x="1270000" y="5105400"/>
            <a:ext cx="1371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50000"/>
              </a:spcBef>
              <a:buFontTx/>
              <a:buNone/>
            </a:pPr>
            <a:r>
              <a:rPr lang="en-US" altLang="en-US" sz="2400" dirty="0">
                <a:latin typeface="Arial" panose="020B0604020202020204" pitchFamily="34" charset="0"/>
              </a:rPr>
              <a:t>fibo(n) =</a:t>
            </a:r>
            <a:endParaRPr lang="en-US" altLang="en-US" sz="2400" dirty="0">
              <a:latin typeface="Arial" panose="020B0604020202020204" pitchFamily="34" charset="0"/>
            </a:endParaRPr>
          </a:p>
        </p:txBody>
      </p:sp>
      <p:sp>
        <p:nvSpPr>
          <p:cNvPr id="14" name="Content Placeholder 4"/>
          <p:cNvSpPr txBox="1"/>
          <p:nvPr/>
        </p:nvSpPr>
        <p:spPr bwMode="auto">
          <a:xfrm>
            <a:off x="609600" y="1828800"/>
            <a:ext cx="7772400" cy="523875"/>
          </a:xfrm>
          <a:prstGeom prst="rect">
            <a:avLst/>
          </a:prstGeom>
          <a:noFill/>
          <a:ln w="9525">
            <a:noFill/>
            <a:miter lim="800000"/>
          </a:ln>
        </p:spPr>
        <p:txBody>
          <a:bodyPr>
            <a:spAutoFit/>
          </a:bodyPr>
          <a:lstStyle/>
          <a:p>
            <a:pPr marL="319405" marR="0" indent="-319405" defTabSz="914400">
              <a:spcBef>
                <a:spcPct val="20000"/>
              </a:spcBef>
              <a:buClrTx/>
              <a:buSzTx/>
              <a:buFont typeface="Arial" panose="020B0604020202020204" pitchFamily="34" charset="0"/>
              <a:buChar char="•"/>
              <a:defRPr/>
            </a:pPr>
            <a:r>
              <a:rPr kumimoji="0" lang="en-US" sz="2800" b="0" kern="1200" cap="none" spc="0" normalizeH="0" baseline="0" noProof="0" dirty="0">
                <a:latin typeface="+mn-lt"/>
                <a:ea typeface="+mn-ea"/>
                <a:cs typeface="+mn-cs"/>
              </a:rPr>
              <a:t>The Factorial of a natural number:</a:t>
            </a:r>
            <a:endParaRPr kumimoji="0" lang="en-US" sz="2800" b="0" kern="1200" cap="none" spc="0" normalizeH="0" baseline="0" noProof="0" dirty="0">
              <a:latin typeface="+mn-lt"/>
              <a:ea typeface="+mn-ea"/>
              <a:cs typeface="+mn-cs"/>
            </a:endParaRPr>
          </a:p>
        </p:txBody>
      </p:sp>
      <p:sp>
        <p:nvSpPr>
          <p:cNvPr id="9228" name="Slide Number Placeholder 5"/>
          <p:cNvSpPr txBox="1">
            <a:spLocks noGrp="1"/>
          </p:cNvSpPr>
          <p:nvPr/>
        </p:nvSpPr>
        <p:spPr>
          <a:xfrm>
            <a:off x="6553200" y="6356350"/>
            <a:ext cx="2133600" cy="365125"/>
          </a:xfrm>
          <a:prstGeom prst="rect">
            <a:avLst/>
          </a:prstGeom>
          <a:noFill/>
          <a:ln w="9525">
            <a:noFill/>
          </a:ln>
        </p:spPr>
        <p:txBody>
          <a:bodyPr anchor="ctr" anchorCtr="0"/>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/25</a:t>
            </a:r>
            <a:endParaRPr lang="en-US" altLang="en-US" sz="1200" dirty="0">
              <a:solidFill>
                <a:srgbClr val="898989"/>
              </a:solidFill>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1267"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1268" name="Title 1"/>
          <p:cNvSpPr>
            <a:spLocks noGrp="1"/>
          </p:cNvSpPr>
          <p:nvPr>
            <p:ph type="title"/>
          </p:nvPr>
        </p:nvSpPr>
        <p:spPr>
          <a:xfrm>
            <a:off x="460375" y="381000"/>
            <a:ext cx="8229600" cy="701675"/>
          </a:xfrm>
        </p:spPr>
        <p:txBody>
          <a:bodyPr vert="horz" wrap="square" lIns="91440" tIns="45720" rIns="91440" bIns="45720" anchor="ctr" anchorCtr="0">
            <a:spAutoFit/>
          </a:bodyPr>
          <a:p>
            <a:r>
              <a:rPr lang="en-US" altLang="en-US" sz="4000" b="1" dirty="0">
                <a:solidFill>
                  <a:srgbClr val="CC3300"/>
                </a:solidFill>
              </a:rPr>
              <a:t>Recursive program/algorithm</a:t>
            </a:r>
            <a:endParaRPr lang="en-US" altLang="en-US" sz="4000" b="1" dirty="0">
              <a:solidFill>
                <a:srgbClr val="CC3300"/>
              </a:solidFill>
            </a:endParaRPr>
          </a:p>
        </p:txBody>
      </p:sp>
      <p:sp>
        <p:nvSpPr>
          <p:cNvPr id="6149" name="TextBox 6"/>
          <p:cNvSpPr txBox="1">
            <a:spLocks noChangeArrowheads="1"/>
          </p:cNvSpPr>
          <p:nvPr/>
        </p:nvSpPr>
        <p:spPr bwMode="auto">
          <a:xfrm>
            <a:off x="609600" y="1720850"/>
            <a:ext cx="8077200" cy="3878263"/>
          </a:xfrm>
          <a:prstGeom prst="rect">
            <a:avLst/>
          </a:prstGeom>
          <a:noFill/>
          <a:ln w="9525">
            <a:noFill/>
            <a:miter lim="800000"/>
          </a:ln>
        </p:spPr>
        <p:txBody>
          <a:bodyPr wrap="square">
            <a:spAutoFit/>
          </a:bodyPr>
          <a:lstStyle/>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One way to describe repetition within a computer program is the use of loops, such as Java’s while-loop and for-loop constructs. </a:t>
            </a:r>
            <a:endParaRPr kumimoji="0" lang="en-US" sz="2400" b="0" kern="1200" cap="none" spc="0" normalizeH="0" baseline="0" noProof="0" dirty="0">
              <a:latin typeface="+mn-lt"/>
              <a:ea typeface="+mn-ea"/>
              <a:cs typeface="+mn-cs"/>
            </a:endParaRPr>
          </a:p>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An entirely different way to achieve repetition is through a process known as </a:t>
            </a:r>
            <a:r>
              <a:rPr kumimoji="0" lang="en-US" sz="2400" b="0" i="1" kern="1200" cap="none" spc="0" normalizeH="0" baseline="0" noProof="0" dirty="0">
                <a:latin typeface="+mn-lt"/>
                <a:ea typeface="+mn-ea"/>
                <a:cs typeface="+mn-cs"/>
              </a:rPr>
              <a:t>recursion</a:t>
            </a:r>
            <a:r>
              <a:rPr kumimoji="0" lang="en-US" sz="2400" b="0" kern="1200" cap="none" spc="0" normalizeH="0" baseline="0" noProof="0" dirty="0">
                <a:latin typeface="+mn-lt"/>
                <a:ea typeface="+mn-ea"/>
                <a:cs typeface="+mn-cs"/>
              </a:rPr>
              <a:t>. </a:t>
            </a:r>
            <a:endParaRPr kumimoji="0" lang="en-US" sz="2400" b="0" kern="1200" cap="none" spc="0" normalizeH="0" baseline="0" noProof="0" dirty="0">
              <a:latin typeface="+mn-lt"/>
              <a:ea typeface="+mn-ea"/>
              <a:cs typeface="+mn-cs"/>
            </a:endParaRPr>
          </a:p>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Recursion is a technique by which a method makes one or more calls to itself during execution, or by which a data structure relies upon smaller instances of the very same type of structure in its representation. </a:t>
            </a:r>
            <a:endParaRPr kumimoji="0" lang="en-US" sz="2400" b="0" kern="1200" cap="none" spc="0" normalizeH="0" baseline="0" noProof="0" dirty="0">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2291"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2292" name="Title 1"/>
          <p:cNvSpPr>
            <a:spLocks noGrp="1"/>
          </p:cNvSpPr>
          <p:nvPr>
            <p:ph type="title"/>
          </p:nvPr>
        </p:nvSpPr>
        <p:spPr>
          <a:xfrm>
            <a:off x="460375" y="381000"/>
            <a:ext cx="8229600" cy="701675"/>
          </a:xfrm>
        </p:spPr>
        <p:txBody>
          <a:bodyPr vert="horz" wrap="square" lIns="91440" tIns="45720" rIns="91440" bIns="45720" anchor="ctr" anchorCtr="0">
            <a:spAutoFit/>
          </a:bodyPr>
          <a:p>
            <a:r>
              <a:rPr lang="en-US" altLang="en-US" sz="4000" b="1" dirty="0">
                <a:solidFill>
                  <a:srgbClr val="CC3300"/>
                </a:solidFill>
              </a:rPr>
              <a:t>Recursive program/algorithm</a:t>
            </a:r>
            <a:endParaRPr lang="en-US" altLang="en-US" sz="4000" b="1" dirty="0">
              <a:solidFill>
                <a:srgbClr val="CC3300"/>
              </a:solidFill>
            </a:endParaRPr>
          </a:p>
        </p:txBody>
      </p:sp>
      <p:sp>
        <p:nvSpPr>
          <p:cNvPr id="6149" name="TextBox 6"/>
          <p:cNvSpPr txBox="1">
            <a:spLocks noChangeArrowheads="1"/>
          </p:cNvSpPr>
          <p:nvPr/>
        </p:nvSpPr>
        <p:spPr bwMode="auto">
          <a:xfrm>
            <a:off x="838200" y="1371600"/>
            <a:ext cx="7772400" cy="4478338"/>
          </a:xfrm>
          <a:prstGeom prst="rect">
            <a:avLst/>
          </a:prstGeom>
          <a:noFill/>
          <a:ln w="9525">
            <a:noFill/>
            <a:miter lim="800000"/>
          </a:ln>
        </p:spPr>
        <p:txBody>
          <a:bodyPr wrap="square">
            <a:spAutoFit/>
          </a:bodyPr>
          <a:lstStyle/>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In computing, recursion provides an elegant and powerful alternative for performing repetitive tasks. </a:t>
            </a:r>
            <a:endParaRPr kumimoji="0" lang="en-US" sz="2400" b="0" kern="1200" cap="none" spc="0" normalizeH="0" baseline="0" noProof="0" dirty="0">
              <a:latin typeface="+mn-lt"/>
              <a:ea typeface="+mn-ea"/>
              <a:cs typeface="+mn-cs"/>
            </a:endParaRPr>
          </a:p>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Most modern programming languages support functional recursion using the identical mechanism that is used to support traditional forms of method calls. </a:t>
            </a:r>
            <a:endParaRPr kumimoji="0" lang="en-US" sz="2400" b="0" kern="1200" cap="none" spc="0" normalizeH="0" baseline="0" noProof="0" dirty="0">
              <a:latin typeface="+mn-lt"/>
              <a:ea typeface="+mn-ea"/>
              <a:cs typeface="+mn-cs"/>
            </a:endParaRPr>
          </a:p>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When one invocation of the method makes a recursive call, that invocation is suspended until the recursive call completes. </a:t>
            </a:r>
            <a:endParaRPr kumimoji="0" lang="en-US" sz="2400" b="0" kern="1200" cap="none" spc="0" normalizeH="0" baseline="0" noProof="0" dirty="0">
              <a:latin typeface="+mn-lt"/>
              <a:ea typeface="+mn-ea"/>
              <a:cs typeface="+mn-cs"/>
            </a:endParaRPr>
          </a:p>
          <a:p>
            <a:pPr marR="0" algn="just" defTabSz="914400" eaLnBrk="1" hangingPunct="1">
              <a:spcBef>
                <a:spcPts val="600"/>
              </a:spcBef>
              <a:spcAft>
                <a:spcPts val="1200"/>
              </a:spcAft>
              <a:buClrTx/>
              <a:buSzTx/>
              <a:buFontTx/>
              <a:buNone/>
              <a:defRPr/>
            </a:pPr>
            <a:r>
              <a:rPr kumimoji="0" lang="en-US" sz="2400" b="0" kern="1200" cap="none" spc="0" normalizeH="0" baseline="0" noProof="0" dirty="0">
                <a:latin typeface="+mn-lt"/>
                <a:ea typeface="+mn-ea"/>
                <a:cs typeface="+mn-cs"/>
              </a:rPr>
              <a:t>Recursion is an important technique in the study of data structures and algorithms.</a:t>
            </a:r>
            <a:endParaRPr kumimoji="0" lang="en-US" sz="2400" b="0" kern="1200" cap="none" spc="0" normalizeH="0" baseline="0" noProof="0" dirty="0">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3315"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3316" name="Title 1"/>
          <p:cNvSpPr>
            <a:spLocks noGrp="1"/>
          </p:cNvSpPr>
          <p:nvPr>
            <p:ph type="title"/>
          </p:nvPr>
        </p:nvSpPr>
        <p:spPr>
          <a:xfrm>
            <a:off x="838200" y="152400"/>
            <a:ext cx="8229600" cy="701675"/>
          </a:xfrm>
        </p:spPr>
        <p:txBody>
          <a:bodyPr vert="horz" wrap="square" lIns="91440" tIns="45720" rIns="91440" bIns="45720" anchor="ctr" anchorCtr="0">
            <a:spAutoFit/>
          </a:bodyPr>
          <a:p>
            <a:r>
              <a:rPr lang="en-US" altLang="en-US" sz="4000" b="1" dirty="0">
                <a:solidFill>
                  <a:srgbClr val="CC3300"/>
                </a:solidFill>
              </a:rPr>
              <a:t>Recursive program/algorithm</a:t>
            </a:r>
            <a:endParaRPr lang="en-US" altLang="en-US" sz="4000" b="1" dirty="0">
              <a:solidFill>
                <a:srgbClr val="CC3300"/>
              </a:solidFill>
            </a:endParaRPr>
          </a:p>
        </p:txBody>
      </p:sp>
      <p:sp>
        <p:nvSpPr>
          <p:cNvPr id="13317" name="Content Placeholder 4"/>
          <p:cNvSpPr>
            <a:spLocks noGrp="1"/>
          </p:cNvSpPr>
          <p:nvPr>
            <p:ph sz="quarter" idx="1"/>
          </p:nvPr>
        </p:nvSpPr>
        <p:spPr>
          <a:xfrm>
            <a:off x="457200" y="1025525"/>
            <a:ext cx="8229600" cy="3013075"/>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buNone/>
            </a:pPr>
            <a:r>
              <a:rPr lang="en-US" altLang="en-US" dirty="0"/>
              <a:t>A recursive program/algorithm is one that calls itself again. </a:t>
            </a:r>
            <a:endParaRPr lang="en-US" altLang="en-US" dirty="0"/>
          </a:p>
          <a:p>
            <a:pPr marL="319405" lvl="0" indent="-319405">
              <a:buNone/>
            </a:pPr>
            <a:r>
              <a:rPr lang="en-US" altLang="en-US" dirty="0"/>
              <a:t>There are three basic rules for developing recursive algorithms.</a:t>
            </a:r>
            <a:endParaRPr lang="en-US" altLang="en-US" dirty="0"/>
          </a:p>
          <a:p>
            <a:pPr marL="640080" lvl="1" indent="-273050">
              <a:buNone/>
            </a:pPr>
            <a:r>
              <a:rPr lang="en-US" altLang="en-US" sz="2400" dirty="0"/>
              <a:t>• Know how to take one step.</a:t>
            </a:r>
            <a:endParaRPr lang="en-US" altLang="en-US" sz="2400" dirty="0"/>
          </a:p>
          <a:p>
            <a:pPr marL="640080" lvl="1" indent="-273050">
              <a:buNone/>
            </a:pPr>
            <a:r>
              <a:rPr lang="en-US" altLang="en-US" sz="2400" dirty="0"/>
              <a:t>• Break each problem down into one step plus a smaller problem.</a:t>
            </a:r>
            <a:endParaRPr lang="en-US" altLang="en-US" sz="2400" dirty="0"/>
          </a:p>
          <a:p>
            <a:pPr marL="640080" lvl="1" indent="-273050">
              <a:buNone/>
            </a:pPr>
            <a:r>
              <a:rPr lang="en-US" altLang="en-US" sz="2400" dirty="0"/>
              <a:t>• Know how and when to stop.</a:t>
            </a:r>
            <a:endParaRPr lang="en-US" altLang="en-US" sz="2400" dirty="0"/>
          </a:p>
          <a:p>
            <a:pPr marL="640080" lvl="1" indent="-273050">
              <a:buNone/>
            </a:pPr>
            <a:r>
              <a:rPr lang="en-US" altLang="en-US" sz="2400" dirty="0"/>
              <a:t>Example for recursive program:</a:t>
            </a:r>
            <a:endParaRPr lang="en-US" altLang="en-US" sz="2400" dirty="0"/>
          </a:p>
        </p:txBody>
      </p:sp>
      <p:sp>
        <p:nvSpPr>
          <p:cNvPr id="13318" name="Text Box 5"/>
          <p:cNvSpPr txBox="1"/>
          <p:nvPr/>
        </p:nvSpPr>
        <p:spPr>
          <a:xfrm>
            <a:off x="1219200" y="4038600"/>
            <a:ext cx="6934200" cy="2301875"/>
          </a:xfrm>
          <a:prstGeom prst="rect">
            <a:avLst/>
          </a:prstGeom>
          <a:solidFill>
            <a:srgbClr val="CCECFF"/>
          </a:solid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b="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en-US" sz="1600" b="1" dirty="0">
                <a:latin typeface="Arial" panose="020B0604020202020204" pitchFamily="34" charset="0"/>
              </a:rPr>
              <a:t>public static void DecToBin(int n)</a:t>
            </a:r>
            <a:endParaRPr lang="en-US" altLang="en-US" sz="1600" b="1"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 int q = n/2;	// One step</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int  r = n%2;	// One step</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if (q &gt; 0)</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{DecToBin(q); // smaller problem</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System.out.print(r); // after all recursive calls have been</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 made last remainder printed first</a:t>
            </a:r>
            <a:endParaRPr lang="en-US" altLang="en-US" sz="1600" dirty="0">
              <a:latin typeface="Arial" panose="020B0604020202020204" pitchFamily="34" charset="0"/>
            </a:endParaRPr>
          </a:p>
          <a:p>
            <a:pPr marL="0" lvl="0" indent="0" eaLnBrk="1" hangingPunct="1">
              <a:spcBef>
                <a:spcPct val="0"/>
              </a:spcBef>
              <a:buFontTx/>
              <a:buNone/>
            </a:pPr>
            <a:r>
              <a:rPr lang="en-US" altLang="en-US" sz="1600" dirty="0">
                <a:latin typeface="Arial" panose="020B0604020202020204" pitchFamily="34" charset="0"/>
              </a:rPr>
              <a:t>   }</a:t>
            </a:r>
            <a:endParaRPr lang="en-US" altLang="en-US" sz="1600" dirty="0">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4339"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4340" name="Title 1"/>
          <p:cNvSpPr>
            <a:spLocks noGrp="1"/>
          </p:cNvSpPr>
          <p:nvPr>
            <p:ph type="title"/>
          </p:nvPr>
        </p:nvSpPr>
        <p:spPr>
          <a:xfrm>
            <a:off x="765175" y="593725"/>
            <a:ext cx="7159625" cy="701675"/>
          </a:xfrm>
        </p:spPr>
        <p:txBody>
          <a:bodyPr vert="horz" wrap="square" lIns="91440" tIns="45720" rIns="91440" bIns="45720" anchor="ctr" anchorCtr="0">
            <a:spAutoFit/>
          </a:bodyPr>
          <a:p>
            <a:r>
              <a:rPr lang="en-US" altLang="en-US" sz="4000" b="1" dirty="0">
                <a:solidFill>
                  <a:srgbClr val="CC3300"/>
                </a:solidFill>
              </a:rPr>
              <a:t>Recursion application</a:t>
            </a:r>
            <a:endParaRPr lang="en-US" altLang="en-US" sz="4000" b="1" dirty="0">
              <a:solidFill>
                <a:srgbClr val="CC3300"/>
              </a:solidFill>
            </a:endParaRPr>
          </a:p>
        </p:txBody>
      </p:sp>
      <p:sp>
        <p:nvSpPr>
          <p:cNvPr id="14341" name="Content Placeholder 4"/>
          <p:cNvSpPr>
            <a:spLocks noGrp="1"/>
          </p:cNvSpPr>
          <p:nvPr>
            <p:ph sz="quarter" idx="1"/>
          </p:nvPr>
        </p:nvSpPr>
        <p:spPr>
          <a:xfrm>
            <a:off x="457200" y="1600200"/>
            <a:ext cx="8229600" cy="3675063"/>
          </a:xfrm>
        </p:spPr>
        <p:txBody>
          <a:bodyPr vert="horz" wrap="square" lIns="91440" tIns="45720" rIns="91440" bIns="45720" anchor="t" anchorCtr="0">
            <a:spAutoFit/>
          </a:bodyPr>
          <a:lstStyle>
            <a:lvl1pPr lvl="0">
              <a:buClrTx/>
              <a:buSzTx/>
              <a:buFont typeface="Arial" panose="020B0604020202020204" pitchFamily="34" charset="0"/>
              <a:defRPr sz="2400"/>
            </a:lvl1pPr>
            <a:lvl2pPr lvl="1">
              <a:buClrTx/>
              <a:buSzTx/>
              <a:buFont typeface="Arial" panose="020B0604020202020204" pitchFamily="34" charset="0"/>
              <a:defRPr sz="2000"/>
            </a:lvl2pPr>
            <a:lvl3pPr lvl="2">
              <a:buClrTx/>
              <a:buSzTx/>
              <a:buFont typeface="Arial" panose="020B0604020202020204" pitchFamily="34" charset="0"/>
              <a:defRPr sz="1800"/>
            </a:lvl3pPr>
            <a:lvl4pPr lvl="3">
              <a:buClrTx/>
              <a:buSzTx/>
              <a:buFont typeface="Arial" panose="020B0604020202020204" pitchFamily="34" charset="0"/>
              <a:defRPr sz="1600"/>
            </a:lvl4pPr>
            <a:lvl5pPr lvl="4">
              <a:buClrTx/>
              <a:buSzTx/>
              <a:buFont typeface="Arial" panose="020B0604020202020204" pitchFamily="34" charset="0"/>
              <a:defRPr sz="1600"/>
            </a:lvl5pPr>
          </a:lstStyle>
          <a:p>
            <a:pPr marL="319405" lvl="0" indent="-319405"/>
            <a:r>
              <a:rPr lang="en-US" altLang="en-US" sz="3200" dirty="0"/>
              <a:t>Recursive definitions are used in defining functions or sequences of elements</a:t>
            </a:r>
            <a:endParaRPr lang="en-US" altLang="en-US" sz="3200" dirty="0"/>
          </a:p>
          <a:p>
            <a:pPr marL="319405" lvl="0" indent="-319405"/>
            <a:r>
              <a:rPr lang="en-US" altLang="en-US" sz="3200" dirty="0"/>
              <a:t>Purpose of recursive definition:</a:t>
            </a:r>
            <a:endParaRPr lang="en-US" altLang="en-US" sz="3200" dirty="0"/>
          </a:p>
          <a:p>
            <a:pPr marL="640080" lvl="1" indent="-273050"/>
            <a:r>
              <a:rPr lang="en-US" altLang="en-US" sz="2600" dirty="0"/>
              <a:t>Generating a new elements</a:t>
            </a:r>
            <a:endParaRPr lang="en-US" altLang="en-US" sz="2600" dirty="0"/>
          </a:p>
          <a:p>
            <a:pPr marL="640080" lvl="1" indent="-273050"/>
            <a:r>
              <a:rPr lang="en-US" altLang="en-US" sz="2600" dirty="0"/>
              <a:t>Testing whether an element belongs to a set (*) </a:t>
            </a:r>
            <a:endParaRPr lang="en-US" altLang="en-US" sz="2600" dirty="0"/>
          </a:p>
          <a:p>
            <a:pPr marL="319405" lvl="0" indent="-319405"/>
            <a:r>
              <a:rPr lang="en-US" altLang="en-US" sz="3200" dirty="0"/>
              <a:t>(*) The problem is solved by reducing it to a </a:t>
            </a:r>
            <a:r>
              <a:rPr lang="en-US" altLang="en-US" sz="3200" u="sng" dirty="0"/>
              <a:t>simpler problem</a:t>
            </a:r>
            <a:endParaRPr lang="en-US" altLang="en-US" sz="3200" u="sng"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Footer Placeholder 4"/>
          <p:cNvSpPr txBox="1">
            <a:spLocks noGrp="1"/>
          </p:cNvSpPr>
          <p:nvPr>
            <p:ph type="ftr" sz="quarter" idx="11"/>
          </p:nvPr>
        </p:nvSpPr>
        <p:spPr>
          <a:noFill/>
          <a:ln>
            <a:noFill/>
          </a:ln>
        </p:spPr>
        <p:txBody>
          <a:bodyPr anchor="ctr" anchorCtr="0"/>
          <a:p>
            <a:pPr marL="0" indent="0" algn="ctr" eaLnBrk="1" hangingPunct="1">
              <a:spcBef>
                <a:spcPct val="0"/>
              </a:spcBef>
              <a:buFontTx/>
              <a:buNone/>
            </a:pPr>
            <a:r>
              <a:rPr lang="en-US" altLang="en-US" sz="1200" dirty="0">
                <a:solidFill>
                  <a:srgbClr val="898989"/>
                </a:solidFill>
                <a:latin typeface="Arial" panose="020B0604020202020204" pitchFamily="34" charset="0"/>
              </a:rPr>
              <a:t>Data Structures and Algorithms in Java </a:t>
            </a:r>
            <a:endParaRPr lang="en-US" altLang="en-US" sz="1200" dirty="0">
              <a:solidFill>
                <a:srgbClr val="898989"/>
              </a:solidFill>
              <a:latin typeface="Arial" panose="020B0604020202020204" pitchFamily="34" charset="0"/>
            </a:endParaRPr>
          </a:p>
        </p:txBody>
      </p:sp>
      <p:sp>
        <p:nvSpPr>
          <p:cNvPr id="15363" name="Slide Number Placeholder 5"/>
          <p:cNvSpPr txBox="1">
            <a:spLocks noGrp="1"/>
          </p:cNvSpPr>
          <p:nvPr>
            <p:ph type="sldNum" sz="quarter" idx="12"/>
          </p:nvPr>
        </p:nvSpPr>
        <p:spPr>
          <a:noFill/>
          <a:ln>
            <a:noFill/>
          </a:ln>
        </p:spPr>
        <p:txBody>
          <a:bodyPr anchor="ctr" anchorCtr="0"/>
          <a:p>
            <a:pPr marL="0" indent="0" algn="r" eaLnBrk="1" hangingPunct="1">
              <a:spcBef>
                <a:spcPct val="0"/>
              </a:spcBef>
              <a:buFontTx/>
              <a:buNone/>
            </a:pPr>
            <a:fld id="{9A0DB2DC-4C9A-4742-B13C-FB6460FD3503}" type="slidenum">
              <a:rPr lang="en-US" altLang="en-US" sz="1200" dirty="0">
                <a:solidFill>
                  <a:srgbClr val="898989"/>
                </a:solidFill>
                <a:latin typeface="Arial" panose="020B0604020202020204" pitchFamily="34" charset="0"/>
              </a:rPr>
            </a:fld>
            <a:r>
              <a:rPr lang="en-US" altLang="en-US" sz="1200" dirty="0">
                <a:solidFill>
                  <a:srgbClr val="898989"/>
                </a:solidFill>
                <a:latin typeface="Arial" panose="020B0604020202020204" pitchFamily="34" charset="0"/>
              </a:rPr>
              <a:t>/27</a:t>
            </a:r>
            <a:endParaRPr lang="en-US" altLang="en-US" sz="1200" dirty="0">
              <a:solidFill>
                <a:srgbClr val="898989"/>
              </a:solidFill>
              <a:latin typeface="Arial" panose="020B0604020202020204" pitchFamily="34" charset="0"/>
            </a:endParaRPr>
          </a:p>
        </p:txBody>
      </p:sp>
      <p:sp>
        <p:nvSpPr>
          <p:cNvPr id="15364" name="Rectangle 2"/>
          <p:cNvSpPr>
            <a:spLocks noGrp="1"/>
          </p:cNvSpPr>
          <p:nvPr>
            <p:ph type="title"/>
          </p:nvPr>
        </p:nvSpPr>
        <p:spPr>
          <a:xfrm>
            <a:off x="0" y="533400"/>
            <a:ext cx="9144000" cy="641350"/>
          </a:xfrm>
        </p:spPr>
        <p:txBody>
          <a:bodyPr vert="horz" wrap="square" lIns="91440" tIns="45720" rIns="91440" bIns="45720" anchor="ctr" anchorCtr="0">
            <a:spAutoFit/>
          </a:bodyPr>
          <a:p>
            <a:r>
              <a:rPr lang="en-US" altLang="en-US" sz="3600" b="1" dirty="0">
                <a:solidFill>
                  <a:srgbClr val="CC3300"/>
                </a:solidFill>
              </a:rPr>
              <a:t>Method calls and recursion implementation - 1</a:t>
            </a:r>
            <a:endParaRPr lang="en-US" altLang="en-US" sz="3600" b="1" dirty="0">
              <a:solidFill>
                <a:srgbClr val="CC3300"/>
              </a:solidFill>
            </a:endParaRPr>
          </a:p>
        </p:txBody>
      </p:sp>
      <p:sp>
        <p:nvSpPr>
          <p:cNvPr id="12" name="TextBox 11"/>
          <p:cNvSpPr txBox="1"/>
          <p:nvPr/>
        </p:nvSpPr>
        <p:spPr>
          <a:xfrm>
            <a:off x="755650" y="1447800"/>
            <a:ext cx="7632700" cy="4831080"/>
          </a:xfrm>
          <a:prstGeom prst="rect">
            <a:avLst/>
          </a:prstGeom>
          <a:noFill/>
        </p:spPr>
        <p:txBody>
          <a:bodyPr wrap="square">
            <a:spAutoFit/>
          </a:bodyPr>
          <a:lstStyle/>
          <a:p>
            <a:pPr marR="0" algn="just" defTabSz="914400" eaLnBrk="1" hangingPunct="1">
              <a:buClrTx/>
              <a:buSzTx/>
              <a:buFontTx/>
              <a:buNone/>
              <a:defRPr/>
            </a:pPr>
            <a:r>
              <a:rPr kumimoji="0" lang="en-US" sz="2200" b="0" kern="1200" cap="none" spc="0" normalizeH="0" baseline="0" noProof="0" dirty="0">
                <a:latin typeface="+mn-lt"/>
                <a:ea typeface="+mn-ea"/>
                <a:cs typeface="+mn-cs"/>
              </a:rPr>
              <a:t>Each time a method is called, an activation record (AR) is allocated for it. This record usually contains the following information:</a:t>
            </a:r>
            <a:endParaRPr kumimoji="0" lang="en-US" sz="2200" b="0" kern="1200" cap="none" spc="0" normalizeH="0" baseline="0" noProof="0" dirty="0">
              <a:latin typeface="+mn-lt"/>
              <a:ea typeface="+mn-ea"/>
              <a:cs typeface="+mn-cs"/>
            </a:endParaRPr>
          </a:p>
          <a:p>
            <a:pPr marR="0" algn="just" defTabSz="914400" eaLnBrk="1" hangingPunct="1">
              <a:buClrTx/>
              <a:buSzTx/>
              <a:buFont typeface="Arial" panose="020B0604020202020204" pitchFamily="34" charset="0"/>
              <a:buChar char="•"/>
              <a:defRPr/>
            </a:pPr>
            <a:r>
              <a:rPr kumimoji="0" lang="en-US" sz="2200" b="0" kern="1200" cap="none" spc="0" normalizeH="0" baseline="0" noProof="0" dirty="0">
                <a:latin typeface="+mn-lt"/>
                <a:ea typeface="+mn-ea"/>
                <a:cs typeface="+mn-cs"/>
              </a:rPr>
              <a:t>  Parameters and local variables used in the called method.</a:t>
            </a:r>
            <a:endParaRPr kumimoji="0" lang="en-US" sz="2200" b="0" kern="1200" cap="none" spc="0" normalizeH="0" baseline="0" noProof="0" dirty="0">
              <a:latin typeface="+mn-lt"/>
              <a:ea typeface="+mn-ea"/>
              <a:cs typeface="+mn-cs"/>
            </a:endParaRPr>
          </a:p>
          <a:p>
            <a:pPr marR="0" algn="just" defTabSz="914400" eaLnBrk="1" hangingPunct="1">
              <a:buClrTx/>
              <a:buSzTx/>
              <a:buFont typeface="Arial" panose="020B0604020202020204" pitchFamily="34" charset="0"/>
              <a:buChar char="•"/>
              <a:defRPr/>
            </a:pPr>
            <a:r>
              <a:rPr kumimoji="0" lang="en-US" sz="2200" b="0" kern="1200" cap="none" spc="0" normalizeH="0" baseline="0" noProof="0" dirty="0">
                <a:latin typeface="+mn-lt"/>
                <a:ea typeface="+mn-ea"/>
                <a:cs typeface="+mn-cs"/>
              </a:rPr>
              <a:t>  A dynamic link, which is a pointer to the caller's activation record.</a:t>
            </a:r>
            <a:endParaRPr kumimoji="0" lang="en-US" sz="2200" b="0" kern="1200" cap="none" spc="0" normalizeH="0" baseline="0" noProof="0" dirty="0">
              <a:latin typeface="+mn-lt"/>
              <a:ea typeface="+mn-ea"/>
              <a:cs typeface="+mn-cs"/>
            </a:endParaRPr>
          </a:p>
          <a:p>
            <a:pPr marR="0" algn="just" defTabSz="914400" eaLnBrk="1" hangingPunct="1">
              <a:buClrTx/>
              <a:buSzTx/>
              <a:buFont typeface="Arial" panose="020B0604020202020204" pitchFamily="34" charset="0"/>
              <a:buChar char="•"/>
              <a:defRPr/>
            </a:pPr>
            <a:r>
              <a:rPr kumimoji="0" lang="en-US" sz="2200" b="0" kern="1200" cap="none" spc="0" normalizeH="0" baseline="0" noProof="0" dirty="0">
                <a:latin typeface="+mn-lt"/>
                <a:ea typeface="+mn-ea"/>
                <a:cs typeface="+mn-cs"/>
              </a:rPr>
              <a:t>  Return address to resume control by the caller, the address of the caller’s instruction immediately following the call.</a:t>
            </a:r>
            <a:endParaRPr kumimoji="0" lang="en-US" sz="2200" b="0" kern="1200" cap="none" spc="0" normalizeH="0" baseline="0" noProof="0" dirty="0">
              <a:latin typeface="+mn-lt"/>
              <a:ea typeface="+mn-ea"/>
              <a:cs typeface="+mn-cs"/>
            </a:endParaRPr>
          </a:p>
          <a:p>
            <a:pPr marR="0" algn="just" defTabSz="914400" eaLnBrk="1" hangingPunct="1">
              <a:buClrTx/>
              <a:buSzTx/>
              <a:buFont typeface="Arial" panose="020B0604020202020204" pitchFamily="34" charset="0"/>
              <a:buChar char="•"/>
              <a:defRPr/>
            </a:pPr>
            <a:r>
              <a:rPr kumimoji="0" lang="en-US" sz="2200" b="0" kern="1200" cap="none" spc="0" normalizeH="0" baseline="0" noProof="0" dirty="0">
                <a:latin typeface="+mn-lt"/>
                <a:ea typeface="+mn-ea"/>
                <a:cs typeface="+mn-cs"/>
              </a:rPr>
              <a:t>  Return value  for a method not declared as void. Because the size of the activation record may vary from one call to another, the returned value is placed right above the activation record of the caller.</a:t>
            </a:r>
            <a:endParaRPr kumimoji="0" lang="en-US" sz="2200" b="0" kern="1200" cap="none" spc="0" normalizeH="0" baseline="0" noProof="0" dirty="0">
              <a:latin typeface="+mn-lt"/>
              <a:ea typeface="+mn-ea"/>
              <a:cs typeface="+mn-cs"/>
            </a:endParaRPr>
          </a:p>
          <a:p>
            <a:pPr marR="0" algn="just" defTabSz="914400" eaLnBrk="1" hangingPunct="1">
              <a:buClrTx/>
              <a:buSzTx/>
              <a:buFontTx/>
              <a:buNone/>
              <a:defRPr/>
            </a:pPr>
            <a:endParaRPr kumimoji="0" lang="en-US" sz="2200" b="0" kern="1200" cap="none" spc="0" normalizeH="0" baseline="0" noProof="0" dirty="0">
              <a:latin typeface="+mn-lt"/>
              <a:ea typeface="+mn-ea"/>
              <a:cs typeface="+mn-cs"/>
            </a:endParaRPr>
          </a:p>
          <a:p>
            <a:pPr marR="0" algn="just" defTabSz="914400" eaLnBrk="1" hangingPunct="1">
              <a:buClrTx/>
              <a:buSzTx/>
              <a:buFontTx/>
              <a:buNone/>
              <a:defRPr/>
            </a:pPr>
            <a:endParaRPr kumimoji="0" lang="en-US" sz="2200" b="0" kern="1200" cap="none" spc="0" normalizeH="0" baseline="0" noProof="0" dirty="0">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11395</Words>
  <Application>WPS Presentation</Application>
  <PresentationFormat>On-screen Show (4:3)</PresentationFormat>
  <Paragraphs>560</Paragraphs>
  <Slides>39</Slides>
  <Notes>9</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39</vt:i4>
      </vt:variant>
    </vt:vector>
  </HeadingPairs>
  <TitlesOfParts>
    <vt:vector size="50" baseType="lpstr">
      <vt:lpstr>Arial</vt:lpstr>
      <vt:lpstr>SimSun</vt:lpstr>
      <vt:lpstr>Wingdings</vt:lpstr>
      <vt:lpstr>Calibri</vt:lpstr>
      <vt:lpstr>Courier New</vt:lpstr>
      <vt:lpstr>Tw Cen MT</vt:lpstr>
      <vt:lpstr>Microsoft YaHei</vt:lpstr>
      <vt:lpstr>Arial Unicode MS</vt:lpstr>
      <vt:lpstr>Office Theme</vt:lpstr>
      <vt:lpstr>1_Office Theme</vt:lpstr>
      <vt:lpstr>Equation.3</vt:lpstr>
      <vt:lpstr> 3. Recursion</vt:lpstr>
      <vt:lpstr>Objectives</vt:lpstr>
      <vt:lpstr>Recursive definition</vt:lpstr>
      <vt:lpstr>Some other examples for recursive definition</vt:lpstr>
      <vt:lpstr>Recursive program/algorithm</vt:lpstr>
      <vt:lpstr>Recursive program/algorithm</vt:lpstr>
      <vt:lpstr>Recursive program/algorithm</vt:lpstr>
      <vt:lpstr>Recursion application</vt:lpstr>
      <vt:lpstr>Method calls and recursion implementation - 1</vt:lpstr>
      <vt:lpstr>Method calls and recursion implementation - 1</vt:lpstr>
      <vt:lpstr>PowerPoint 演示文稿</vt:lpstr>
      <vt:lpstr>Anatomy of a recursive Call</vt:lpstr>
      <vt:lpstr>Classification of recursive functions by number of recursive calls</vt:lpstr>
      <vt:lpstr>Tail recursion</vt:lpstr>
      <vt:lpstr>Non-tail recursion</vt:lpstr>
      <vt:lpstr>Convert recursion implementation to iterative implementation using stack</vt:lpstr>
      <vt:lpstr>Indirect recursion</vt:lpstr>
      <vt:lpstr>Nested recursion</vt:lpstr>
      <vt:lpstr>Excessive recursion - 1</vt:lpstr>
      <vt:lpstr>The tree of calls for fibo(4)</vt:lpstr>
      <vt:lpstr>More Examples – The Tower of Hanoi</vt:lpstr>
      <vt:lpstr>More Examples – The Tower of Hanoi Algorithm</vt:lpstr>
      <vt:lpstr>More Examples – Drawing fractals</vt:lpstr>
      <vt:lpstr>PowerPoint 演示文稿</vt:lpstr>
      <vt:lpstr>Recursion vs. Iteration</vt:lpstr>
      <vt:lpstr>Exercise</vt:lpstr>
      <vt:lpstr>Exercise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Exercise</vt:lpstr>
      <vt:lpstr>Summary</vt:lpstr>
      <vt:lpstr>Reading at home</vt:lpstr>
    </vt:vector>
  </TitlesOfParts>
  <Company>FPT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OOP-Session2-Data Structures</dc:title>
  <dc:creator>Phan Truong Lam</dc:creator>
  <cp:lastModifiedBy>Lê Thị Phương Dung (FE FP</cp:lastModifiedBy>
  <cp:revision>316</cp:revision>
  <dcterms:created xsi:type="dcterms:W3CDTF">2007-08-21T04:43:00Z</dcterms:created>
  <dcterms:modified xsi:type="dcterms:W3CDTF">2024-12-20T00:38:22Z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816185D977AF409C8B1474CE10D80642_13</vt:lpwstr>
  </property>
  <property fmtid="{D5CDD505-2E9C-101B-9397-08002B2CF9AE}" pid="3" name="KSOProductBuildVer">
    <vt:lpwstr>1033-12.2.0.19307</vt:lpwstr>
  </property>
</Properties>
</file>